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notesMasterIdLst>
    <p:notesMasterId r:id="rId28"/>
  </p:notesMasterIdLst>
  <p:sldIdLst>
    <p:sldId id="256" r:id="rId2"/>
    <p:sldId id="257" r:id="rId3"/>
    <p:sldId id="258" r:id="rId4"/>
    <p:sldId id="259" r:id="rId5"/>
    <p:sldId id="260" r:id="rId6"/>
    <p:sldId id="261" r:id="rId7"/>
    <p:sldId id="262" r:id="rId8"/>
    <p:sldId id="263" r:id="rId9"/>
    <p:sldId id="267"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8" r:id="rId23"/>
    <p:sldId id="277"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937" autoAdjust="0"/>
  </p:normalViewPr>
  <p:slideViewPr>
    <p:cSldViewPr snapToGrid="0">
      <p:cViewPr varScale="1">
        <p:scale>
          <a:sx n="56" d="100"/>
          <a:sy n="56" d="100"/>
        </p:scale>
        <p:origin x="106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822C2-B9E0-4A09-BB0A-960053786FF2}" type="datetimeFigureOut">
              <a:rPr lang="en-US" smtClean="0"/>
              <a:t>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2CA901-1047-4253-838C-CD512BE2889F}" type="slidenum">
              <a:rPr lang="en-US" smtClean="0"/>
              <a:t>‹#›</a:t>
            </a:fld>
            <a:endParaRPr lang="en-US"/>
          </a:p>
        </p:txBody>
      </p:sp>
    </p:spTree>
    <p:extLst>
      <p:ext uri="{BB962C8B-B14F-4D97-AF65-F5344CB8AC3E}">
        <p14:creationId xmlns:p14="http://schemas.microsoft.com/office/powerpoint/2010/main" val="2042489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a:t>
            </a:fld>
            <a:endParaRPr lang="en-US"/>
          </a:p>
        </p:txBody>
      </p:sp>
    </p:spTree>
    <p:extLst>
      <p:ext uri="{BB962C8B-B14F-4D97-AF65-F5344CB8AC3E}">
        <p14:creationId xmlns:p14="http://schemas.microsoft.com/office/powerpoint/2010/main" val="284974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You can run your project by pressing F5 from within Visual Studio (or by calling </a:t>
            </a:r>
            <a:r>
              <a:rPr lang="en-US" dirty="0" err="1" smtClean="0"/>
              <a:t>dotnet</a:t>
            </a:r>
            <a:r>
              <a:rPr lang="en-US" dirty="0" smtClean="0"/>
              <a:t> run at the command line from the project folder). This will restore any referenced </a:t>
            </a:r>
            <a:r>
              <a:rPr lang="en-US" dirty="0" err="1" smtClean="0"/>
              <a:t>NuGet</a:t>
            </a:r>
            <a:r>
              <a:rPr lang="en-US" dirty="0" smtClean="0"/>
              <a:t> packages, build your project, and start your application. Visual Studio will automatically open a browser window to access your application’s homepage.</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14</a:t>
            </a:fld>
            <a:endParaRPr lang="en-US"/>
          </a:p>
        </p:txBody>
      </p:sp>
    </p:spTree>
    <p:extLst>
      <p:ext uri="{BB962C8B-B14F-4D97-AF65-F5344CB8AC3E}">
        <p14:creationId xmlns:p14="http://schemas.microsoft.com/office/powerpoint/2010/main" val="3128367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15</a:t>
            </a:fld>
            <a:endParaRPr lang="en-US"/>
          </a:p>
        </p:txBody>
      </p:sp>
    </p:spTree>
    <p:extLst>
      <p:ext uri="{BB962C8B-B14F-4D97-AF65-F5344CB8AC3E}">
        <p14:creationId xmlns:p14="http://schemas.microsoft.com/office/powerpoint/2010/main" val="2995969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 the design pattern, the controller receives a request and is the entry point for UI generation. In ASP.NET Core, the entry point is an action method that resides in a controller. An action, or action method, is a method that runs in response to a request.</a:t>
            </a:r>
          </a:p>
          <a:p>
            <a:endParaRPr lang="en-US" dirty="0" smtClean="0"/>
          </a:p>
          <a:p>
            <a:endParaRPr lang="en-US" dirty="0" smtClean="0"/>
          </a:p>
          <a:p>
            <a:r>
              <a:rPr lang="en-US" dirty="0" smtClean="0"/>
              <a:t>An action doesn’t need to perform all of these actions, but at the very least it must choose the kind of response to return. For a traditional MVC application that’s returning HTML to a browser, action methods will typically return either a </a:t>
            </a:r>
            <a:r>
              <a:rPr lang="en-US" dirty="0" err="1" smtClean="0"/>
              <a:t>ViewResult</a:t>
            </a:r>
            <a:r>
              <a:rPr lang="en-US" dirty="0" smtClean="0"/>
              <a:t> that the </a:t>
            </a:r>
            <a:r>
              <a:rPr lang="en-US" dirty="0" err="1" smtClean="0"/>
              <a:t>MvcMiddleware</a:t>
            </a:r>
            <a:r>
              <a:rPr lang="en-US" dirty="0" smtClean="0"/>
              <a:t> will use to generate an HTML response, or a </a:t>
            </a:r>
            <a:r>
              <a:rPr lang="en-US" dirty="0" err="1" smtClean="0"/>
              <a:t>RedirectResult</a:t>
            </a:r>
            <a:r>
              <a:rPr lang="en-US" dirty="0" smtClean="0"/>
              <a:t>, which indicates the user should be redirected to a different page in your application.</a:t>
            </a:r>
          </a:p>
          <a:p>
            <a:endParaRPr lang="en-US" dirty="0" smtClean="0"/>
          </a:p>
          <a:p>
            <a:r>
              <a:rPr lang="en-US" dirty="0" smtClean="0"/>
              <a:t> It’s important to realize that an action method doesn’t generate a response directly; it selects the type of response and prepares the data for it. For example, returning a </a:t>
            </a:r>
            <a:r>
              <a:rPr lang="en-US" dirty="0" err="1" smtClean="0"/>
              <a:t>ViewResult</a:t>
            </a:r>
            <a:r>
              <a:rPr lang="en-US" dirty="0" smtClean="0"/>
              <a:t> doesn’t generate any HTML at that point, it indicates which view template to use and the view model it will have access to. This is in keeping with the MVC design pattern in which it’s the view that generates the response, not the controller. </a:t>
            </a:r>
          </a:p>
          <a:p>
            <a:endParaRPr lang="en-US" dirty="0" smtClean="0"/>
          </a:p>
          <a:p>
            <a:r>
              <a:rPr lang="en-US" dirty="0" smtClean="0"/>
              <a:t>It’s also worth bearing in mind that action methods should generally not be performing business logic directly. Instead, they should call appropriate services in the application model to handle requests.</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18</a:t>
            </a:fld>
            <a:endParaRPr lang="en-US"/>
          </a:p>
        </p:txBody>
      </p:sp>
    </p:spTree>
    <p:extLst>
      <p:ext uri="{BB962C8B-B14F-4D97-AF65-F5344CB8AC3E}">
        <p14:creationId xmlns:p14="http://schemas.microsoft.com/office/powerpoint/2010/main" val="320399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If the request is for a search page, the request might contain details of the search term and the page number they’re looking at. If the request is posting a form to your application, for example a user logging in with their username and password, then those values must be contained in the request.</a:t>
            </a:r>
          </a:p>
          <a:p>
            <a:endParaRPr lang="en-US" dirty="0" smtClean="0"/>
          </a:p>
          <a:p>
            <a:r>
              <a:rPr lang="en-US" dirty="0" smtClean="0"/>
              <a:t> The request may contain additional values from a variety of different sources. They could be part of the URL, the query string, headers, or in the body of the request itself. The middleware will extract values from each of these sources and convert them into .NET types.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19</a:t>
            </a:fld>
            <a:endParaRPr lang="en-US"/>
          </a:p>
        </p:txBody>
      </p:sp>
    </p:spTree>
    <p:extLst>
      <p:ext uri="{BB962C8B-B14F-4D97-AF65-F5344CB8AC3E}">
        <p14:creationId xmlns:p14="http://schemas.microsoft.com/office/powerpoint/2010/main" val="4277429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the Index action method doesn’t require any parameters, and the method is simple—it returns a view to the user. The Search action method, conversely, accepts a </a:t>
            </a:r>
            <a:r>
              <a:rPr lang="en-US" dirty="0" err="1" smtClean="0"/>
              <a:t>SearchModel</a:t>
            </a:r>
            <a:r>
              <a:rPr lang="en-US" dirty="0" smtClean="0"/>
              <a:t> object. This could contain multiple different properties that are obtained from the request and are set on the model in a process called model binding. The </a:t>
            </a:r>
            <a:r>
              <a:rPr lang="en-US" dirty="0" err="1" smtClean="0"/>
              <a:t>SearchModel</a:t>
            </a:r>
            <a:r>
              <a:rPr lang="en-US" dirty="0" smtClean="0"/>
              <a:t> object is often described as a binding model.</a:t>
            </a:r>
          </a:p>
          <a:p>
            <a:endParaRPr lang="en-US" dirty="0" smtClean="0"/>
          </a:p>
          <a:p>
            <a:r>
              <a:rPr lang="en-US" dirty="0" smtClean="0"/>
              <a:t>When an action method accepts parameters, it should always check that the model provided is valid using </a:t>
            </a:r>
            <a:r>
              <a:rPr lang="en-US" dirty="0" err="1" smtClean="0"/>
              <a:t>ModelState.IsValid</a:t>
            </a:r>
            <a:r>
              <a:rPr lang="en-US" dirty="0" smtClean="0"/>
              <a:t>. The </a:t>
            </a:r>
            <a:r>
              <a:rPr lang="en-US" dirty="0" err="1" smtClean="0"/>
              <a:t>ModelState</a:t>
            </a:r>
            <a:r>
              <a:rPr lang="en-US" dirty="0" smtClean="0"/>
              <a:t> property is exposed when you inherit from the base Controller or </a:t>
            </a:r>
            <a:r>
              <a:rPr lang="en-US" dirty="0" err="1" smtClean="0"/>
              <a:t>ControllerBase</a:t>
            </a:r>
            <a:r>
              <a:rPr lang="en-US" dirty="0" smtClean="0"/>
              <a:t> class and can be used to check that the method parameters are valid. </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20</a:t>
            </a:fld>
            <a:endParaRPr lang="en-US"/>
          </a:p>
        </p:txBody>
      </p:sp>
    </p:spTree>
    <p:extLst>
      <p:ext uri="{BB962C8B-B14F-4D97-AF65-F5344CB8AC3E}">
        <p14:creationId xmlns:p14="http://schemas.microsoft.com/office/powerpoint/2010/main" val="2551864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21</a:t>
            </a:fld>
            <a:endParaRPr lang="en-US"/>
          </a:p>
        </p:txBody>
      </p:sp>
    </p:spTree>
    <p:extLst>
      <p:ext uri="{BB962C8B-B14F-4D97-AF65-F5344CB8AC3E}">
        <p14:creationId xmlns:p14="http://schemas.microsoft.com/office/powerpoint/2010/main" val="1988314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you’re building a traditional web application and generating HTML, most of the time you’ll be using the </a:t>
            </a:r>
            <a:r>
              <a:rPr lang="en-US" dirty="0" err="1" smtClean="0"/>
              <a:t>ViewResult</a:t>
            </a:r>
            <a:r>
              <a:rPr lang="en-US" dirty="0" smtClean="0"/>
              <a:t>, which generates an HTML response using Razor (by default). We’ll look at how this happens in detail in chapter 7.</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22</a:t>
            </a:fld>
            <a:endParaRPr lang="en-US"/>
          </a:p>
        </p:txBody>
      </p:sp>
    </p:spTree>
    <p:extLst>
      <p:ext uri="{BB962C8B-B14F-4D97-AF65-F5344CB8AC3E}">
        <p14:creationId xmlns:p14="http://schemas.microsoft.com/office/powerpoint/2010/main" val="71167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err="1" smtClean="0">
                <a:solidFill>
                  <a:schemeClr val="tx1"/>
                </a:solidFill>
                <a:effectLst/>
                <a:latin typeface="+mn-lt"/>
                <a:ea typeface="+mn-ea"/>
                <a:cs typeface="+mn-cs"/>
              </a:rPr>
              <a:t>Rawhtml</a:t>
            </a:r>
            <a:r>
              <a:rPr lang="en-US" sz="1200" b="0" i="0" kern="1200" dirty="0" smtClean="0">
                <a:solidFill>
                  <a:schemeClr val="tx1"/>
                </a:solidFill>
                <a:effectLst/>
                <a:latin typeface="+mn-lt"/>
                <a:ea typeface="+mn-ea"/>
                <a:cs typeface="+mn-cs"/>
              </a:rPr>
              <a:t> : Wraps HTML markup in an </a:t>
            </a:r>
            <a:r>
              <a:rPr lang="en-US" sz="1200" b="0" i="0" kern="1200" dirty="0" err="1" smtClean="0">
                <a:solidFill>
                  <a:schemeClr val="tx1"/>
                </a:solidFill>
                <a:effectLst/>
                <a:latin typeface="+mn-lt"/>
                <a:ea typeface="+mn-ea"/>
                <a:cs typeface="+mn-cs"/>
              </a:rPr>
              <a:t>HtmlString</a:t>
            </a:r>
            <a:r>
              <a:rPr lang="en-US" sz="1200" b="0" i="0" kern="1200" dirty="0" smtClean="0">
                <a:solidFill>
                  <a:schemeClr val="tx1"/>
                </a:solidFill>
                <a:effectLst/>
                <a:latin typeface="+mn-lt"/>
                <a:ea typeface="+mn-ea"/>
                <a:cs typeface="+mn-cs"/>
              </a:rPr>
              <a:t> instance so that it is interpreted as HTML markup.</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23</a:t>
            </a:fld>
            <a:endParaRPr lang="en-US"/>
          </a:p>
        </p:txBody>
      </p:sp>
    </p:spTree>
    <p:extLst>
      <p:ext uri="{BB962C8B-B14F-4D97-AF65-F5344CB8AC3E}">
        <p14:creationId xmlns:p14="http://schemas.microsoft.com/office/powerpoint/2010/main" val="220213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a:t>
            </a:r>
            <a:r>
              <a:rPr lang="en-US" dirty="0" err="1" smtClean="0"/>
              <a:t>ActionResult</a:t>
            </a:r>
            <a:r>
              <a:rPr lang="en-US" dirty="0" smtClean="0"/>
              <a:t> classes have a helper method on the base Controller class. They’re typically named Type, and the result generated is called </a:t>
            </a:r>
            <a:r>
              <a:rPr lang="en-US" dirty="0" err="1" smtClean="0"/>
              <a:t>TypeResult</a:t>
            </a:r>
            <a:r>
              <a:rPr lang="en-US" dirty="0" smtClean="0"/>
              <a:t>. For example, the Content method returns a </a:t>
            </a:r>
            <a:r>
              <a:rPr lang="en-US" dirty="0" err="1" smtClean="0"/>
              <a:t>ContentResult</a:t>
            </a:r>
            <a:r>
              <a:rPr lang="en-US" dirty="0" smtClean="0"/>
              <a:t> instance. </a:t>
            </a:r>
          </a:p>
          <a:p>
            <a:endParaRPr lang="en-US" dirty="0" smtClean="0"/>
          </a:p>
          <a:p>
            <a:endParaRPr lang="en-US" dirty="0" smtClean="0"/>
          </a:p>
          <a:p>
            <a:r>
              <a:rPr lang="en-US" dirty="0" smtClean="0"/>
              <a:t>As discussed earlier, the act of returning an </a:t>
            </a:r>
            <a:r>
              <a:rPr lang="en-US" dirty="0" err="1" smtClean="0"/>
              <a:t>IActionResult</a:t>
            </a:r>
            <a:r>
              <a:rPr lang="en-US" dirty="0" smtClean="0"/>
              <a:t> doesn’t immediately generate the response—it’s the execution of an </a:t>
            </a:r>
            <a:r>
              <a:rPr lang="en-US" dirty="0" err="1" smtClean="0"/>
              <a:t>IActionResult</a:t>
            </a:r>
            <a:r>
              <a:rPr lang="en-US" dirty="0" smtClean="0"/>
              <a:t> by the </a:t>
            </a:r>
            <a:r>
              <a:rPr lang="en-US" dirty="0" err="1" smtClean="0"/>
              <a:t>MvcMiddleware</a:t>
            </a:r>
            <a:r>
              <a:rPr lang="en-US" dirty="0" smtClean="0"/>
              <a:t>, which occurs outside the action method.</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24</a:t>
            </a:fld>
            <a:endParaRPr lang="en-US"/>
          </a:p>
        </p:txBody>
      </p:sp>
    </p:spTree>
    <p:extLst>
      <p:ext uri="{BB962C8B-B14F-4D97-AF65-F5344CB8AC3E}">
        <p14:creationId xmlns:p14="http://schemas.microsoft.com/office/powerpoint/2010/main" val="2861992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chapter, I’ll try to prepare you for each of the upcoming topics, but you may find that some of the behavior feels a bit like magic at this stage. Try not to become too concerned with exactly how all the pieces tie together; focus on the specific concepts being addressed. It should all become clear as we cover the associated details in the remainder of this first part of the book.</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a:t>
            </a:fld>
            <a:endParaRPr lang="en-US"/>
          </a:p>
        </p:txBody>
      </p:sp>
    </p:spTree>
    <p:extLst>
      <p:ext uri="{BB962C8B-B14F-4D97-AF65-F5344CB8AC3E}">
        <p14:creationId xmlns:p14="http://schemas.microsoft.com/office/powerpoint/2010/main" val="2253284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Alternatively, if you’re building an app with real-time functionality, you’ll probably want to consider using </a:t>
            </a:r>
            <a:r>
              <a:rPr lang="en-US" dirty="0" err="1" smtClean="0"/>
              <a:t>WebSockets</a:t>
            </a:r>
            <a:r>
              <a:rPr lang="en-US" dirty="0" smtClean="0"/>
              <a:t> instead of traditional HTTP requests. The </a:t>
            </a:r>
            <a:r>
              <a:rPr lang="en-US" dirty="0" err="1" smtClean="0"/>
              <a:t>WebSockets</a:t>
            </a:r>
            <a:r>
              <a:rPr lang="en-US" dirty="0" smtClean="0"/>
              <a:t> protocol allows high-performance two-way communication between a server and a client, but they make some things more complicated. You can use </a:t>
            </a:r>
            <a:r>
              <a:rPr lang="en-US" dirty="0" err="1" smtClean="0"/>
              <a:t>WebSockets</a:t>
            </a:r>
            <a:r>
              <a:rPr lang="en-US" dirty="0" smtClean="0"/>
              <a:t> with ASP.NET Core, but you’ll need to handle things such as connection dropouts, server scaling issues, and old browsers yourself.</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5</a:t>
            </a:fld>
            <a:endParaRPr lang="en-US"/>
          </a:p>
        </p:txBody>
      </p:sp>
    </p:spTree>
    <p:extLst>
      <p:ext uri="{BB962C8B-B14F-4D97-AF65-F5344CB8AC3E}">
        <p14:creationId xmlns:p14="http://schemas.microsoft.com/office/powerpoint/2010/main" val="1884913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when the </a:t>
            </a:r>
            <a:r>
              <a:rPr lang="en-US" dirty="0" err="1" smtClean="0"/>
              <a:t>MvcMiddleware</a:t>
            </a:r>
            <a:r>
              <a:rPr lang="en-US" dirty="0" smtClean="0"/>
              <a:t> receives a request is routing the request to an appropriate controller.</a:t>
            </a:r>
          </a:p>
          <a:p>
            <a:r>
              <a:rPr lang="en-US" dirty="0" smtClean="0"/>
              <a:t>If you’re looking at the list of items assigned to the user “Andrew” with a category of “Simple,” you’d make a request to the /</a:t>
            </a:r>
            <a:r>
              <a:rPr lang="en-US" dirty="0" err="1" smtClean="0"/>
              <a:t>todo</a:t>
            </a:r>
            <a:r>
              <a:rPr lang="en-US" dirty="0" smtClean="0"/>
              <a:t>/list/Simple/Andrew URL. </a:t>
            </a:r>
          </a:p>
          <a:p>
            <a:r>
              <a:rPr lang="en-US" dirty="0" smtClean="0"/>
              <a:t>Routing takes the path of the request, /</a:t>
            </a:r>
            <a:r>
              <a:rPr lang="en-US" dirty="0" err="1" smtClean="0"/>
              <a:t>todo</a:t>
            </a:r>
            <a:r>
              <a:rPr lang="en-US" dirty="0" smtClean="0"/>
              <a:t>/list/Simple/Andrew, and maps it against a preregistered list of patterns.</a:t>
            </a:r>
          </a:p>
          <a:p>
            <a:r>
              <a:rPr lang="en-US" dirty="0" smtClean="0"/>
              <a:t>These patterns match a path to a single controller class and action method.</a:t>
            </a:r>
          </a:p>
          <a:p>
            <a:endParaRPr lang="en-US" dirty="0" smtClean="0"/>
          </a:p>
          <a:p>
            <a:endParaRPr lang="en-US" dirty="0" smtClean="0"/>
          </a:p>
          <a:p>
            <a:r>
              <a:rPr lang="en-US" dirty="0" smtClean="0"/>
              <a:t>In this case, the binding model contains two properties: Category, which is “bound” to the "Simple" value, and the User property, which is bound to the "Andrew" value. These values are provided in the request URL’s path and are used to populate a binding model of the </a:t>
            </a:r>
            <a:r>
              <a:rPr lang="en-US" dirty="0" err="1" smtClean="0"/>
              <a:t>TodoModel</a:t>
            </a:r>
            <a:r>
              <a:rPr lang="en-US" dirty="0" smtClean="0"/>
              <a:t> type.</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6</a:t>
            </a:fld>
            <a:endParaRPr lang="en-US"/>
          </a:p>
        </p:txBody>
      </p:sp>
    </p:spTree>
    <p:extLst>
      <p:ext uri="{BB962C8B-B14F-4D97-AF65-F5344CB8AC3E}">
        <p14:creationId xmlns:p14="http://schemas.microsoft.com/office/powerpoint/2010/main" val="2373562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Here, you can see that the application model is a somewhat abstract concept that encapsulates the remaining non-UI part of your application. It contains the domain model, a number of services, and the database interaction.</a:t>
            </a:r>
          </a:p>
          <a:p>
            <a:endParaRPr lang="en-US" dirty="0" smtClean="0"/>
          </a:p>
          <a:p>
            <a:r>
              <a:rPr lang="en-US" dirty="0" smtClean="0"/>
              <a:t>The domain model encapsulates complex business logic in a series of classes that don’t depend on any infrastructure and can be easily tested.</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8</a:t>
            </a:fld>
            <a:endParaRPr lang="en-US"/>
          </a:p>
        </p:txBody>
      </p:sp>
    </p:spTree>
    <p:extLst>
      <p:ext uri="{BB962C8B-B14F-4D97-AF65-F5344CB8AC3E}">
        <p14:creationId xmlns:p14="http://schemas.microsoft.com/office/powerpoint/2010/main" val="1263806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It’s important to note that although the action method selects which view to display, it doesn’t select what is generated. It’s the view itself that decides what the content of the response will be.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9</a:t>
            </a:fld>
            <a:endParaRPr lang="en-US"/>
          </a:p>
        </p:txBody>
      </p:sp>
    </p:spTree>
    <p:extLst>
      <p:ext uri="{BB962C8B-B14F-4D97-AF65-F5344CB8AC3E}">
        <p14:creationId xmlns:p14="http://schemas.microsoft.com/office/powerpoint/2010/main" val="2484125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By now, you might be thinking this whole process seems rather convoluted—so many steps to display some HTML! Why not allow the application model to create the view directly, rather than having to go on a dance back and forth with the controller/action method?  The key benefit throughout this process is the separation of concerns: </a:t>
            </a:r>
          </a:p>
          <a:p>
            <a:r>
              <a:rPr lang="en-US" dirty="0" smtClean="0"/>
              <a:t> The view is responsible only for taking some data and generating HTML. </a:t>
            </a:r>
          </a:p>
          <a:p>
            <a:r>
              <a:rPr lang="en-US" dirty="0" smtClean="0"/>
              <a:t> The application model is responsible only for executing the required business logic. </a:t>
            </a:r>
          </a:p>
          <a:p>
            <a:r>
              <a:rPr lang="en-US" dirty="0" smtClean="0"/>
              <a:t> The controller is responsible only for validating the incoming request and selecting the appropriate view to display, based on the output of the application model.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10</a:t>
            </a:fld>
            <a:endParaRPr lang="en-US"/>
          </a:p>
        </p:txBody>
      </p:sp>
    </p:spTree>
    <p:extLst>
      <p:ext uri="{BB962C8B-B14F-4D97-AF65-F5344CB8AC3E}">
        <p14:creationId xmlns:p14="http://schemas.microsoft.com/office/powerpoint/2010/main" val="3501855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with students.</a:t>
            </a:r>
          </a:p>
          <a:p>
            <a:endParaRPr lang="en-US" dirty="0" smtClean="0"/>
          </a:p>
          <a:p>
            <a:r>
              <a:rPr lang="en-US" dirty="0" smtClean="0"/>
              <a:t> The default ASP.NET Core 2.0 template references the </a:t>
            </a:r>
            <a:r>
              <a:rPr lang="en-US" dirty="0" err="1" smtClean="0"/>
              <a:t>Microsoft.AspNetCore</a:t>
            </a:r>
            <a:r>
              <a:rPr lang="en-US" dirty="0" smtClean="0"/>
              <a:t> .All </a:t>
            </a:r>
            <a:r>
              <a:rPr lang="en-US" dirty="0" err="1" smtClean="0"/>
              <a:t>metapackage</a:t>
            </a:r>
            <a:r>
              <a:rPr lang="en-US" dirty="0" smtClean="0"/>
              <a:t> in its </a:t>
            </a:r>
            <a:r>
              <a:rPr lang="en-US" dirty="0" err="1" smtClean="0"/>
              <a:t>csproj</a:t>
            </a:r>
            <a:r>
              <a:rPr lang="en-US" dirty="0" smtClean="0"/>
              <a:t> file:</a:t>
            </a:r>
          </a:p>
          <a:p>
            <a:r>
              <a:rPr lang="en-US" dirty="0" smtClean="0"/>
              <a:t>&lt;</a:t>
            </a:r>
            <a:r>
              <a:rPr lang="en-US" dirty="0" err="1" smtClean="0"/>
              <a:t>PackageReference</a:t>
            </a:r>
            <a:r>
              <a:rPr lang="en-US" dirty="0" smtClean="0"/>
              <a:t> Include="</a:t>
            </a:r>
            <a:r>
              <a:rPr lang="en-US" dirty="0" err="1" smtClean="0"/>
              <a:t>Microsoft.AspNetCore.All</a:t>
            </a:r>
            <a:r>
              <a:rPr lang="en-US" dirty="0" smtClean="0"/>
              <a:t>" Version="2.0.0" /&gt; This includes all of the packages in ASP.NET Core, so you won’t need to reference any others.1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12</a:t>
            </a:fld>
            <a:endParaRPr lang="en-US"/>
          </a:p>
        </p:txBody>
      </p:sp>
    </p:spTree>
    <p:extLst>
      <p:ext uri="{BB962C8B-B14F-4D97-AF65-F5344CB8AC3E}">
        <p14:creationId xmlns:p14="http://schemas.microsoft.com/office/powerpoint/2010/main" val="2223843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part of this call, the routes that are used to map URL paths to controllers and actions are registered. We used the default convention here, but you can easily customize these to match your requirements.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13</a:t>
            </a:fld>
            <a:endParaRPr lang="en-US"/>
          </a:p>
        </p:txBody>
      </p:sp>
    </p:spTree>
    <p:extLst>
      <p:ext uri="{BB962C8B-B14F-4D97-AF65-F5344CB8AC3E}">
        <p14:creationId xmlns:p14="http://schemas.microsoft.com/office/powerpoint/2010/main" val="36781114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BDF68E2-58F2-4D09-BE8B-E3BD06533059}" type="datetimeFigureOut">
              <a:rPr lang="en-US" smtClean="0"/>
              <a:t>3/1/2019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1957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8624D31-43A5-475A-80CF-332C9F6DCF35}" type="datetimeFigureOut">
              <a:rPr lang="en-US" smtClean="0"/>
              <a:t>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8467198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684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352742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9580074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408326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510263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7061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4127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2861305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8357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10681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3/1/2019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0912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3/1/2019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0832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3/1/2019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75722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365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87911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624D31-43A5-475A-80CF-332C9F6DCF35}" type="datetimeFigureOut">
              <a:rPr lang="en-US" smtClean="0"/>
              <a:t>3/1/2019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788500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err="1" smtClean="0"/>
              <a:t>ASP.Net</a:t>
            </a:r>
            <a:r>
              <a:rPr lang="en-US" sz="3600" dirty="0" smtClean="0"/>
              <a:t> Core –</a:t>
            </a:r>
            <a:r>
              <a:rPr lang="en-US" sz="3600" dirty="0"/>
              <a:t>Creating web pages with MVC controllers</a:t>
            </a:r>
          </a:p>
        </p:txBody>
      </p:sp>
      <p:sp>
        <p:nvSpPr>
          <p:cNvPr id="3" name="Subtitle 2"/>
          <p:cNvSpPr>
            <a:spLocks noGrp="1"/>
          </p:cNvSpPr>
          <p:nvPr>
            <p:ph type="subTitle" idx="1"/>
          </p:nvPr>
        </p:nvSpPr>
        <p:spPr/>
        <p:txBody>
          <a:bodyPr>
            <a:normAutofit lnSpcReduction="10000"/>
          </a:bodyPr>
          <a:lstStyle/>
          <a:p>
            <a:r>
              <a:rPr lang="en-US" dirty="0" smtClean="0"/>
              <a:t>Kamal </a:t>
            </a:r>
            <a:r>
              <a:rPr lang="en-US" dirty="0" err="1" smtClean="0"/>
              <a:t>Beydoun</a:t>
            </a:r>
            <a:endParaRPr lang="en-US" dirty="0" smtClean="0"/>
          </a:p>
          <a:p>
            <a:r>
              <a:rPr lang="en-US" dirty="0" smtClean="0"/>
              <a:t>Lebanese University – Faculty of Sciences I</a:t>
            </a:r>
          </a:p>
          <a:p>
            <a:r>
              <a:rPr lang="en-US" dirty="0" smtClean="0"/>
              <a:t>Kamal.beydoun@ul.edu.lb</a:t>
            </a:r>
            <a:endParaRPr lang="en-US" dirty="0"/>
          </a:p>
        </p:txBody>
      </p:sp>
    </p:spTree>
    <p:extLst>
      <p:ext uri="{BB962C8B-B14F-4D97-AF65-F5344CB8AC3E}">
        <p14:creationId xmlns:p14="http://schemas.microsoft.com/office/powerpoint/2010/main" val="3369396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776392"/>
            <a:ext cx="9601196" cy="1303867"/>
          </a:xfrm>
        </p:spPr>
        <p:txBody>
          <a:bodyPr>
            <a:normAutofit/>
          </a:bodyPr>
          <a:lstStyle/>
          <a:p>
            <a:r>
              <a:rPr lang="en-US" dirty="0"/>
              <a:t>A COMPLETE MVC REQUEST</a:t>
            </a:r>
          </a:p>
        </p:txBody>
      </p:sp>
      <p:pic>
        <p:nvPicPr>
          <p:cNvPr id="4" name="Content Placeholder 3"/>
          <p:cNvPicPr>
            <a:picLocks noGrp="1" noChangeAspect="1"/>
          </p:cNvPicPr>
          <p:nvPr>
            <p:ph idx="1"/>
          </p:nvPr>
        </p:nvPicPr>
        <p:blipFill rotWithShape="1">
          <a:blip r:embed="rId3"/>
          <a:srcRect l="26488" t="20578" r="27199" b="21745"/>
          <a:stretch/>
        </p:blipFill>
        <p:spPr>
          <a:xfrm>
            <a:off x="3748600" y="1885949"/>
            <a:ext cx="4694800" cy="4011931"/>
          </a:xfrm>
          <a:prstGeom prst="rect">
            <a:avLst/>
          </a:prstGeom>
        </p:spPr>
      </p:pic>
    </p:spTree>
    <p:extLst>
      <p:ext uri="{BB962C8B-B14F-4D97-AF65-F5344CB8AC3E}">
        <p14:creationId xmlns:p14="http://schemas.microsoft.com/office/powerpoint/2010/main" val="27524020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933" y="730672"/>
            <a:ext cx="9601196" cy="1303867"/>
          </a:xfrm>
        </p:spPr>
        <p:txBody>
          <a:bodyPr>
            <a:normAutofit fontScale="90000"/>
          </a:bodyPr>
          <a:lstStyle/>
          <a:p>
            <a:r>
              <a:rPr lang="en-US" dirty="0"/>
              <a:t>Adding the </a:t>
            </a:r>
            <a:r>
              <a:rPr lang="en-US" dirty="0" err="1"/>
              <a:t>MvcMiddleware</a:t>
            </a:r>
            <a:r>
              <a:rPr lang="en-US" dirty="0"/>
              <a:t> to your </a:t>
            </a:r>
            <a:r>
              <a:rPr lang="en-US" dirty="0" smtClean="0"/>
              <a:t>application</a:t>
            </a:r>
            <a:endParaRPr lang="en-US" dirty="0"/>
          </a:p>
        </p:txBody>
      </p:sp>
      <p:pic>
        <p:nvPicPr>
          <p:cNvPr id="4" name="Content Placeholder 3"/>
          <p:cNvPicPr>
            <a:picLocks noGrp="1" noChangeAspect="1"/>
          </p:cNvPicPr>
          <p:nvPr>
            <p:ph idx="1"/>
          </p:nvPr>
        </p:nvPicPr>
        <p:blipFill rotWithShape="1">
          <a:blip r:embed="rId2"/>
          <a:srcRect l="20675" t="18689" r="20222" b="5178"/>
          <a:stretch/>
        </p:blipFill>
        <p:spPr>
          <a:xfrm>
            <a:off x="3345467" y="2034538"/>
            <a:ext cx="5215602" cy="3931921"/>
          </a:xfrm>
          <a:prstGeom prst="rect">
            <a:avLst/>
          </a:prstGeom>
        </p:spPr>
      </p:pic>
    </p:spTree>
    <p:extLst>
      <p:ext uri="{BB962C8B-B14F-4D97-AF65-F5344CB8AC3E}">
        <p14:creationId xmlns:p14="http://schemas.microsoft.com/office/powerpoint/2010/main" val="26926429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31527" t="17656" r="28749" b="17234"/>
          <a:stretch/>
        </p:blipFill>
        <p:spPr>
          <a:xfrm>
            <a:off x="3375719" y="960120"/>
            <a:ext cx="5333941" cy="4917633"/>
          </a:xfrm>
          <a:prstGeom prst="rect">
            <a:avLst/>
          </a:prstGeom>
        </p:spPr>
      </p:pic>
    </p:spTree>
    <p:extLst>
      <p:ext uri="{BB962C8B-B14F-4D97-AF65-F5344CB8AC3E}">
        <p14:creationId xmlns:p14="http://schemas.microsoft.com/office/powerpoint/2010/main" val="40244402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702732"/>
            <a:ext cx="9601196" cy="1303867"/>
          </a:xfrm>
        </p:spPr>
        <p:txBody>
          <a:bodyPr/>
          <a:lstStyle/>
          <a:p>
            <a:r>
              <a:rPr lang="en-US" dirty="0" smtClean="0"/>
              <a:t>In </a:t>
            </a:r>
            <a:r>
              <a:rPr lang="en-US" dirty="0" err="1" smtClean="0"/>
              <a:t>Startup.cs</a:t>
            </a:r>
            <a:endParaRPr lang="en-US" dirty="0"/>
          </a:p>
        </p:txBody>
      </p:sp>
      <p:sp>
        <p:nvSpPr>
          <p:cNvPr id="3" name="Content Placeholder 2"/>
          <p:cNvSpPr>
            <a:spLocks noGrp="1"/>
          </p:cNvSpPr>
          <p:nvPr>
            <p:ph idx="1"/>
          </p:nvPr>
        </p:nvSpPr>
        <p:spPr>
          <a:xfrm>
            <a:off x="1295401" y="2438398"/>
            <a:ext cx="9601196" cy="3619501"/>
          </a:xfrm>
        </p:spPr>
        <p:txBody>
          <a:bodyPr>
            <a:normAutofit/>
          </a:bodyPr>
          <a:lstStyle/>
          <a:p>
            <a:pPr marL="0" indent="0">
              <a:buNone/>
            </a:pPr>
            <a:r>
              <a:rPr lang="en-US" dirty="0" smtClean="0"/>
              <a:t>public </a:t>
            </a:r>
            <a:r>
              <a:rPr lang="en-US" dirty="0"/>
              <a:t>void </a:t>
            </a:r>
            <a:r>
              <a:rPr lang="en-US" dirty="0" err="1"/>
              <a:t>ConfigureServices</a:t>
            </a:r>
            <a:r>
              <a:rPr lang="en-US" dirty="0"/>
              <a:t>(</a:t>
            </a:r>
            <a:r>
              <a:rPr lang="en-US" dirty="0" err="1"/>
              <a:t>IServiceCollection</a:t>
            </a:r>
            <a:r>
              <a:rPr lang="en-US" dirty="0"/>
              <a:t> services) {    </a:t>
            </a:r>
            <a:endParaRPr lang="en-US" dirty="0" smtClean="0"/>
          </a:p>
          <a:p>
            <a:pPr marL="0" indent="0">
              <a:buNone/>
            </a:pPr>
            <a:r>
              <a:rPr lang="en-US" b="1" dirty="0" err="1" smtClean="0"/>
              <a:t>services.AddMvc</a:t>
            </a:r>
            <a:r>
              <a:rPr lang="en-US" b="1" dirty="0"/>
              <a:t>(); </a:t>
            </a:r>
            <a:endParaRPr lang="en-US" b="1" dirty="0" smtClean="0"/>
          </a:p>
          <a:p>
            <a:pPr marL="0" indent="0">
              <a:buNone/>
            </a:pPr>
            <a:r>
              <a:rPr lang="en-US" dirty="0" smtClean="0"/>
              <a:t>} </a:t>
            </a:r>
          </a:p>
          <a:p>
            <a:pPr marL="0" indent="0">
              <a:buNone/>
            </a:pPr>
            <a:r>
              <a:rPr lang="en-US" dirty="0" smtClean="0"/>
              <a:t>public </a:t>
            </a:r>
            <a:r>
              <a:rPr lang="en-US" dirty="0"/>
              <a:t>void Configure(</a:t>
            </a:r>
            <a:r>
              <a:rPr lang="en-US" dirty="0" err="1"/>
              <a:t>IApplicationBuilder</a:t>
            </a:r>
            <a:r>
              <a:rPr lang="en-US" dirty="0"/>
              <a:t> app, </a:t>
            </a:r>
            <a:r>
              <a:rPr lang="en-US" dirty="0" err="1"/>
              <a:t>IHostingEnvironment</a:t>
            </a:r>
            <a:r>
              <a:rPr lang="en-US" dirty="0"/>
              <a:t> </a:t>
            </a:r>
            <a:r>
              <a:rPr lang="en-US" dirty="0" err="1"/>
              <a:t>env</a:t>
            </a:r>
            <a:r>
              <a:rPr lang="en-US" dirty="0"/>
              <a:t>) {    </a:t>
            </a:r>
            <a:r>
              <a:rPr lang="en-US" dirty="0" err="1"/>
              <a:t>app.UseMvc</a:t>
            </a:r>
            <a:r>
              <a:rPr lang="en-US" dirty="0"/>
              <a:t>(routes =&gt;    {        </a:t>
            </a:r>
            <a:endParaRPr lang="en-US" dirty="0" smtClean="0"/>
          </a:p>
          <a:p>
            <a:pPr marL="0" indent="0">
              <a:buNone/>
            </a:pPr>
            <a:r>
              <a:rPr lang="en-US" dirty="0" smtClean="0"/>
              <a:t>} </a:t>
            </a:r>
            <a:r>
              <a:rPr lang="en-US" dirty="0" err="1"/>
              <a:t>routes.MapRoute</a:t>
            </a:r>
            <a:r>
              <a:rPr lang="en-US" dirty="0"/>
              <a:t>(            name: "default",            template: "{controller=Home}/{action=Index}/{id?}");    }); </a:t>
            </a:r>
          </a:p>
          <a:p>
            <a:pPr marL="0" indent="0">
              <a:buNone/>
            </a:pPr>
            <a:endParaRPr lang="en-US" dirty="0"/>
          </a:p>
        </p:txBody>
      </p:sp>
    </p:spTree>
    <p:extLst>
      <p:ext uri="{BB962C8B-B14F-4D97-AF65-F5344CB8AC3E}">
        <p14:creationId xmlns:p14="http://schemas.microsoft.com/office/powerpoint/2010/main" val="27098456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4722" t="15679" r="33751" b="11728"/>
          <a:stretch/>
        </p:blipFill>
        <p:spPr>
          <a:xfrm>
            <a:off x="4089400" y="744656"/>
            <a:ext cx="4089400" cy="5296404"/>
          </a:xfrm>
          <a:prstGeom prst="rect">
            <a:avLst/>
          </a:prstGeom>
        </p:spPr>
      </p:pic>
    </p:spTree>
    <p:extLst>
      <p:ext uri="{BB962C8B-B14F-4D97-AF65-F5344CB8AC3E}">
        <p14:creationId xmlns:p14="http://schemas.microsoft.com/office/powerpoint/2010/main" val="32342163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a </a:t>
            </a:r>
            <a:r>
              <a:rPr lang="en-US" i="1" dirty="0"/>
              <a:t>controller</a:t>
            </a:r>
            <a:r>
              <a:rPr lang="en-US" dirty="0"/>
              <a:t> a controller?</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a:t>Controllers in ASP.NET Core are </a:t>
            </a:r>
            <a:r>
              <a:rPr lang="en-US" b="1" dirty="0"/>
              <a:t>classes</a:t>
            </a:r>
            <a:r>
              <a:rPr lang="en-US" dirty="0"/>
              <a:t> that contain a logical grouping of action methods</a:t>
            </a:r>
            <a:r>
              <a:rPr lang="en-US" dirty="0" smtClean="0"/>
              <a:t>.</a:t>
            </a:r>
          </a:p>
          <a:p>
            <a:pPr algn="just">
              <a:buFont typeface="Wingdings" panose="05000000000000000000" pitchFamily="2" charset="2"/>
              <a:buChar char="Ø"/>
            </a:pPr>
            <a:r>
              <a:rPr lang="en-US" dirty="0"/>
              <a:t>MVC or Web API controllers are discovered and used by the </a:t>
            </a:r>
            <a:r>
              <a:rPr lang="en-US" dirty="0" err="1"/>
              <a:t>MvcMiddleware</a:t>
            </a:r>
            <a:r>
              <a:rPr lang="en-US" dirty="0"/>
              <a:t> as long as they are </a:t>
            </a:r>
            <a:r>
              <a:rPr lang="en-US" b="1" dirty="0"/>
              <a:t>instantiable</a:t>
            </a:r>
            <a:r>
              <a:rPr lang="en-US" dirty="0"/>
              <a:t> (they have a public constructor, aren’t static, and aren’t abstract) and </a:t>
            </a:r>
            <a:r>
              <a:rPr lang="en-US" b="1" dirty="0" smtClean="0"/>
              <a:t>either:</a:t>
            </a:r>
            <a:endParaRPr lang="en-US" b="1" dirty="0" smtClean="0"/>
          </a:p>
          <a:p>
            <a:pPr lvl="1" algn="just">
              <a:buFont typeface="Wingdings" panose="05000000000000000000" pitchFamily="2" charset="2"/>
              <a:buChar char="Ø"/>
            </a:pPr>
            <a:r>
              <a:rPr lang="en-US" dirty="0" smtClean="0"/>
              <a:t>Have </a:t>
            </a:r>
            <a:r>
              <a:rPr lang="en-US" dirty="0"/>
              <a:t>a name ending in “</a:t>
            </a:r>
            <a:r>
              <a:rPr lang="en-US" b="1" dirty="0"/>
              <a:t>Controller</a:t>
            </a:r>
            <a:r>
              <a:rPr lang="en-US" dirty="0"/>
              <a:t>,” for example </a:t>
            </a:r>
            <a:r>
              <a:rPr lang="en-US" dirty="0" err="1"/>
              <a:t>HomeController</a:t>
            </a:r>
            <a:endParaRPr lang="en-US" dirty="0"/>
          </a:p>
          <a:p>
            <a:pPr lvl="1" algn="just">
              <a:buFont typeface="Wingdings" panose="05000000000000000000" pitchFamily="2" charset="2"/>
              <a:buChar char="Ø"/>
            </a:pPr>
            <a:r>
              <a:rPr lang="en-US" dirty="0"/>
              <a:t>Inherit from the Controller or </a:t>
            </a:r>
            <a:r>
              <a:rPr lang="en-US" dirty="0" err="1"/>
              <a:t>ControllerBase</a:t>
            </a:r>
            <a:r>
              <a:rPr lang="en-US" dirty="0"/>
              <a:t> class (or a class that inherits from these</a:t>
            </a:r>
            <a:r>
              <a:rPr lang="en-US" dirty="0" smtClean="0"/>
              <a:t>)</a:t>
            </a:r>
          </a:p>
        </p:txBody>
      </p:sp>
    </p:spTree>
    <p:extLst>
      <p:ext uri="{BB962C8B-B14F-4D97-AF65-F5344CB8AC3E}">
        <p14:creationId xmlns:p14="http://schemas.microsoft.com/office/powerpoint/2010/main" val="9297050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srcRect l="18995" t="20143" r="27177" b="14402"/>
          <a:stretch/>
        </p:blipFill>
        <p:spPr>
          <a:xfrm>
            <a:off x="2981849" y="1016000"/>
            <a:ext cx="6209890" cy="4247565"/>
          </a:xfrm>
          <a:prstGeom prst="rect">
            <a:avLst/>
          </a:prstGeom>
        </p:spPr>
      </p:pic>
      <p:sp>
        <p:nvSpPr>
          <p:cNvPr id="7" name="Rectangle 6"/>
          <p:cNvSpPr/>
          <p:nvPr/>
        </p:nvSpPr>
        <p:spPr>
          <a:xfrm>
            <a:off x="2180590" y="5263565"/>
            <a:ext cx="8318500" cy="646331"/>
          </a:xfrm>
          <a:prstGeom prst="rect">
            <a:avLst/>
          </a:prstGeom>
        </p:spPr>
        <p:txBody>
          <a:bodyPr wrap="square">
            <a:spAutoFit/>
          </a:bodyPr>
          <a:lstStyle/>
          <a:p>
            <a:r>
              <a:rPr lang="en-US" dirty="0"/>
              <a:t>Another common convention is to place all your controller files in a Controllers subfolder in your project</a:t>
            </a:r>
          </a:p>
        </p:txBody>
      </p:sp>
    </p:spTree>
    <p:extLst>
      <p:ext uri="{BB962C8B-B14F-4D97-AF65-F5344CB8AC3E}">
        <p14:creationId xmlns:p14="http://schemas.microsoft.com/office/powerpoint/2010/main" val="175628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0813" t="30096" r="10168" b="15933"/>
          <a:stretch/>
        </p:blipFill>
        <p:spPr>
          <a:xfrm>
            <a:off x="1295402" y="1422400"/>
            <a:ext cx="9916807" cy="4224865"/>
          </a:xfrm>
          <a:prstGeom prst="rect">
            <a:avLst/>
          </a:prstGeom>
        </p:spPr>
      </p:pic>
    </p:spTree>
    <p:extLst>
      <p:ext uri="{BB962C8B-B14F-4D97-AF65-F5344CB8AC3E}">
        <p14:creationId xmlns:p14="http://schemas.microsoft.com/office/powerpoint/2010/main" val="25681650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 controllers and action methods</a:t>
            </a:r>
          </a:p>
        </p:txBody>
      </p:sp>
      <p:sp>
        <p:nvSpPr>
          <p:cNvPr id="3" name="Content Placeholder 2"/>
          <p:cNvSpPr>
            <a:spLocks noGrp="1"/>
          </p:cNvSpPr>
          <p:nvPr>
            <p:ph idx="1"/>
          </p:nvPr>
        </p:nvSpPr>
        <p:spPr/>
        <p:txBody>
          <a:bodyPr>
            <a:noAutofit/>
          </a:bodyPr>
          <a:lstStyle/>
          <a:p>
            <a:pPr algn="just">
              <a:buFont typeface="Wingdings" panose="05000000000000000000" pitchFamily="2" charset="2"/>
              <a:buChar char="Ø"/>
            </a:pPr>
            <a:r>
              <a:rPr lang="en-US" sz="2800" b="1" dirty="0"/>
              <a:t>Any public method </a:t>
            </a:r>
            <a:r>
              <a:rPr lang="en-US" sz="2800" dirty="0"/>
              <a:t>on a controller acts as an action method, and so can be invoked by a </a:t>
            </a:r>
            <a:r>
              <a:rPr lang="en-US" sz="2800" dirty="0" smtClean="0"/>
              <a:t>client. </a:t>
            </a:r>
          </a:p>
          <a:p>
            <a:pPr algn="just">
              <a:buFont typeface="Wingdings" panose="05000000000000000000" pitchFamily="2" charset="2"/>
              <a:buChar char="Ø"/>
            </a:pPr>
            <a:r>
              <a:rPr lang="en-US" sz="2800" dirty="0" smtClean="0"/>
              <a:t>The </a:t>
            </a:r>
            <a:r>
              <a:rPr lang="en-US" sz="2800" dirty="0"/>
              <a:t>responsibility of an </a:t>
            </a:r>
            <a:r>
              <a:rPr lang="en-US" sz="2800" b="1" dirty="0"/>
              <a:t>action method </a:t>
            </a:r>
            <a:r>
              <a:rPr lang="en-US" sz="2800" dirty="0"/>
              <a:t>is generally threefold: </a:t>
            </a:r>
            <a:endParaRPr lang="en-US" sz="2800" dirty="0" smtClean="0"/>
          </a:p>
          <a:p>
            <a:pPr lvl="1" algn="just">
              <a:buFont typeface="Wingdings" panose="05000000000000000000" pitchFamily="2" charset="2"/>
              <a:buChar char="Ø"/>
            </a:pPr>
            <a:r>
              <a:rPr lang="en-US" sz="2400" dirty="0" smtClean="0"/>
              <a:t>Confirm </a:t>
            </a:r>
            <a:r>
              <a:rPr lang="en-US" sz="2400" dirty="0"/>
              <a:t>the incoming request is valid. </a:t>
            </a:r>
            <a:endParaRPr lang="en-US" sz="2400" dirty="0" smtClean="0"/>
          </a:p>
          <a:p>
            <a:pPr lvl="1" algn="just">
              <a:buFont typeface="Wingdings" panose="05000000000000000000" pitchFamily="2" charset="2"/>
              <a:buChar char="Ø"/>
            </a:pPr>
            <a:r>
              <a:rPr lang="en-US" sz="2400" dirty="0" smtClean="0"/>
              <a:t>Invoke </a:t>
            </a:r>
            <a:r>
              <a:rPr lang="en-US" sz="2400" dirty="0"/>
              <a:t>the appropriate business logic corresponding to the incoming request. </a:t>
            </a:r>
            <a:endParaRPr lang="en-US" sz="2400" dirty="0" smtClean="0"/>
          </a:p>
          <a:p>
            <a:pPr lvl="1" algn="just">
              <a:buFont typeface="Wingdings" panose="05000000000000000000" pitchFamily="2" charset="2"/>
              <a:buChar char="Ø"/>
            </a:pPr>
            <a:r>
              <a:rPr lang="en-US" sz="2400" dirty="0" smtClean="0"/>
              <a:t>Choose </a:t>
            </a:r>
            <a:r>
              <a:rPr lang="en-US" sz="2400" dirty="0"/>
              <a:t>the appropriate kind of response to return. </a:t>
            </a:r>
          </a:p>
        </p:txBody>
      </p:sp>
    </p:spTree>
    <p:extLst>
      <p:ext uri="{BB962C8B-B14F-4D97-AF65-F5344CB8AC3E}">
        <p14:creationId xmlns:p14="http://schemas.microsoft.com/office/powerpoint/2010/main" val="42284927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Accepting parameters to action methods</a:t>
            </a:r>
          </a:p>
        </p:txBody>
      </p:sp>
      <p:sp>
        <p:nvSpPr>
          <p:cNvPr id="3" name="Content Placeholder 2"/>
          <p:cNvSpPr>
            <a:spLocks noGrp="1"/>
          </p:cNvSpPr>
          <p:nvPr>
            <p:ph idx="1"/>
          </p:nvPr>
        </p:nvSpPr>
        <p:spPr/>
        <p:txBody>
          <a:bodyPr>
            <a:normAutofit/>
          </a:bodyPr>
          <a:lstStyle/>
          <a:p>
            <a:pPr algn="just"/>
            <a:r>
              <a:rPr lang="en-US" sz="2800" dirty="0"/>
              <a:t>Some requests made to action methods will require additional values with details about the request</a:t>
            </a:r>
            <a:r>
              <a:rPr lang="en-US" sz="2800" dirty="0" smtClean="0"/>
              <a:t>.</a:t>
            </a:r>
          </a:p>
          <a:p>
            <a:pPr lvl="1" algn="just"/>
            <a:r>
              <a:rPr lang="en-US" sz="2400" dirty="0" smtClean="0"/>
              <a:t>Username / Password</a:t>
            </a:r>
          </a:p>
          <a:p>
            <a:pPr lvl="1" algn="just"/>
            <a:r>
              <a:rPr lang="en-US" sz="2400" dirty="0" smtClean="0"/>
              <a:t>Data of </a:t>
            </a:r>
            <a:r>
              <a:rPr lang="en-US" sz="2400" dirty="0"/>
              <a:t>application </a:t>
            </a:r>
            <a:r>
              <a:rPr lang="en-US" sz="2400" dirty="0" smtClean="0"/>
              <a:t>form</a:t>
            </a:r>
            <a:endParaRPr lang="en-US" sz="2400" dirty="0" smtClean="0"/>
          </a:p>
        </p:txBody>
      </p:sp>
    </p:spTree>
    <p:extLst>
      <p:ext uri="{BB962C8B-B14F-4D97-AF65-F5344CB8AC3E}">
        <p14:creationId xmlns:p14="http://schemas.microsoft.com/office/powerpoint/2010/main" val="15469859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MvcMiddleware</a:t>
            </a:r>
            <a:endParaRPr lang="en-US" dirty="0"/>
          </a:p>
        </p:txBody>
      </p:sp>
      <p:sp>
        <p:nvSpPr>
          <p:cNvPr id="3" name="Content Placeholder 2"/>
          <p:cNvSpPr>
            <a:spLocks noGrp="1"/>
          </p:cNvSpPr>
          <p:nvPr>
            <p:ph idx="1"/>
          </p:nvPr>
        </p:nvSpPr>
        <p:spPr/>
        <p:txBody>
          <a:bodyPr>
            <a:normAutofit lnSpcReduction="10000"/>
          </a:bodyPr>
          <a:lstStyle/>
          <a:p>
            <a:pPr algn="just">
              <a:buFont typeface="Wingdings" panose="05000000000000000000" pitchFamily="2" charset="2"/>
              <a:buChar char="Ø"/>
            </a:pPr>
            <a:r>
              <a:rPr lang="en-US" dirty="0" smtClean="0"/>
              <a:t>It serves </a:t>
            </a:r>
            <a:r>
              <a:rPr lang="en-US" dirty="0"/>
              <a:t>as the main entry point for users to interact with your app. </a:t>
            </a:r>
            <a:endParaRPr lang="en-US" dirty="0" smtClean="0"/>
          </a:p>
          <a:p>
            <a:pPr algn="just">
              <a:buFont typeface="Wingdings" panose="05000000000000000000" pitchFamily="2" charset="2"/>
              <a:buChar char="Ø"/>
            </a:pPr>
            <a:r>
              <a:rPr lang="en-US" dirty="0" smtClean="0"/>
              <a:t>It </a:t>
            </a:r>
            <a:r>
              <a:rPr lang="en-US" dirty="0"/>
              <a:t>typically takes one of two </a:t>
            </a:r>
            <a:r>
              <a:rPr lang="en-US" dirty="0" smtClean="0"/>
              <a:t>forms</a:t>
            </a:r>
          </a:p>
          <a:p>
            <a:pPr lvl="1" algn="just">
              <a:buFont typeface="Wingdings" panose="05000000000000000000" pitchFamily="2" charset="2"/>
              <a:buChar char="Ø"/>
            </a:pPr>
            <a:r>
              <a:rPr lang="en-US" dirty="0"/>
              <a:t> An</a:t>
            </a:r>
            <a:r>
              <a:rPr lang="en-US" b="1" dirty="0"/>
              <a:t> HTML web application</a:t>
            </a:r>
            <a:r>
              <a:rPr lang="en-US" dirty="0"/>
              <a:t>, designed for direct use by users</a:t>
            </a:r>
            <a:r>
              <a:rPr lang="en-US" dirty="0" smtClean="0"/>
              <a:t>.</a:t>
            </a:r>
          </a:p>
          <a:p>
            <a:pPr lvl="1" algn="just">
              <a:buFont typeface="Wingdings" panose="05000000000000000000" pitchFamily="2" charset="2"/>
              <a:buChar char="Ø"/>
            </a:pPr>
            <a:r>
              <a:rPr lang="en-US" dirty="0"/>
              <a:t>An </a:t>
            </a:r>
            <a:r>
              <a:rPr lang="en-US" b="1" dirty="0"/>
              <a:t>API</a:t>
            </a:r>
            <a:r>
              <a:rPr lang="en-US" dirty="0"/>
              <a:t> designed for consumption by another machine or in </a:t>
            </a:r>
            <a:r>
              <a:rPr lang="en-US" dirty="0" smtClean="0"/>
              <a:t>code</a:t>
            </a:r>
            <a:r>
              <a:rPr lang="en-US" dirty="0"/>
              <a:t> </a:t>
            </a:r>
            <a:r>
              <a:rPr lang="en-US" dirty="0" smtClean="0"/>
              <a:t>:  </a:t>
            </a:r>
            <a:r>
              <a:rPr lang="en-US" dirty="0"/>
              <a:t>backend server processes, to a mobile app, or to a client framework for building single page applications (SPAs</a:t>
            </a:r>
            <a:r>
              <a:rPr lang="en-US" dirty="0" smtClean="0"/>
              <a:t>).</a:t>
            </a:r>
          </a:p>
          <a:p>
            <a:pPr algn="just">
              <a:buFont typeface="Wingdings" panose="05000000000000000000" pitchFamily="2" charset="2"/>
              <a:buChar char="Ø"/>
            </a:pPr>
            <a:r>
              <a:rPr lang="en-US" dirty="0" smtClean="0"/>
              <a:t>It can serve </a:t>
            </a:r>
            <a:r>
              <a:rPr lang="en-US" dirty="0"/>
              <a:t>data in machine-readable formats such as JSON or XML, instead of the human-focused HTML output. </a:t>
            </a:r>
          </a:p>
        </p:txBody>
      </p:sp>
    </p:spTree>
    <p:extLst>
      <p:ext uri="{BB962C8B-B14F-4D97-AF65-F5344CB8AC3E}">
        <p14:creationId xmlns:p14="http://schemas.microsoft.com/office/powerpoint/2010/main" val="28673057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18932" t="16622" r="19834" b="14134"/>
          <a:stretch/>
        </p:blipFill>
        <p:spPr>
          <a:xfrm>
            <a:off x="2274126" y="738138"/>
            <a:ext cx="7069599" cy="4496802"/>
          </a:xfrm>
          <a:prstGeom prst="rect">
            <a:avLst/>
          </a:prstGeom>
        </p:spPr>
      </p:pic>
      <p:sp>
        <p:nvSpPr>
          <p:cNvPr id="5" name="Rectangle 4"/>
          <p:cNvSpPr/>
          <p:nvPr/>
        </p:nvSpPr>
        <p:spPr>
          <a:xfrm>
            <a:off x="2538610" y="5394976"/>
            <a:ext cx="6884523" cy="646331"/>
          </a:xfrm>
          <a:prstGeom prst="rect">
            <a:avLst/>
          </a:prstGeom>
        </p:spPr>
        <p:txBody>
          <a:bodyPr wrap="square">
            <a:spAutoFit/>
          </a:bodyPr>
          <a:lstStyle/>
          <a:p>
            <a:pPr algn="just" defTabSz="914400">
              <a:defRPr/>
            </a:pPr>
            <a:r>
              <a:rPr lang="en-US" b="1" dirty="0" err="1"/>
              <a:t>IActionResult</a:t>
            </a:r>
            <a:r>
              <a:rPr lang="en-US" dirty="0"/>
              <a:t> returned by an action method, when executed by the </a:t>
            </a:r>
            <a:r>
              <a:rPr lang="en-US" dirty="0" err="1"/>
              <a:t>MvcMiddleware</a:t>
            </a:r>
            <a:r>
              <a:rPr lang="en-US" dirty="0"/>
              <a:t> using the view engine, will generate the response.</a:t>
            </a:r>
          </a:p>
        </p:txBody>
      </p:sp>
    </p:spTree>
    <p:extLst>
      <p:ext uri="{BB962C8B-B14F-4D97-AF65-F5344CB8AC3E}">
        <p14:creationId xmlns:p14="http://schemas.microsoft.com/office/powerpoint/2010/main" val="3816592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t>
            </a:r>
            <a:r>
              <a:rPr lang="en-US" dirty="0" err="1" smtClean="0"/>
              <a:t>ActionResult</a:t>
            </a:r>
            <a:endParaRPr lang="en-US" dirty="0"/>
          </a:p>
        </p:txBody>
      </p:sp>
      <p:sp>
        <p:nvSpPr>
          <p:cNvPr id="3" name="Content Placeholder 2"/>
          <p:cNvSpPr>
            <a:spLocks noGrp="1"/>
          </p:cNvSpPr>
          <p:nvPr>
            <p:ph idx="1"/>
          </p:nvPr>
        </p:nvSpPr>
        <p:spPr/>
        <p:txBody>
          <a:bodyPr>
            <a:normAutofit fontScale="85000" lnSpcReduction="20000"/>
          </a:bodyPr>
          <a:lstStyle/>
          <a:p>
            <a:pPr>
              <a:buFont typeface="Wingdings" panose="05000000000000000000" pitchFamily="2" charset="2"/>
              <a:buChar char="Ø"/>
            </a:pPr>
            <a:r>
              <a:rPr lang="en-US" dirty="0" smtClean="0"/>
              <a:t>ASP.NET </a:t>
            </a:r>
            <a:r>
              <a:rPr lang="en-US" dirty="0"/>
              <a:t>Core has many different types of </a:t>
            </a:r>
            <a:r>
              <a:rPr lang="en-US" dirty="0" err="1"/>
              <a:t>IActionResult</a:t>
            </a:r>
            <a:r>
              <a:rPr lang="en-US" dirty="0"/>
              <a:t>: </a:t>
            </a:r>
            <a:endParaRPr lang="en-US" dirty="0" smtClean="0"/>
          </a:p>
          <a:p>
            <a:pPr lvl="1" algn="just">
              <a:buFont typeface="Wingdings" panose="05000000000000000000" pitchFamily="2" charset="2"/>
              <a:buChar char="Ø"/>
            </a:pPr>
            <a:r>
              <a:rPr lang="en-US" b="1" dirty="0" err="1" smtClean="0"/>
              <a:t>ViewResult</a:t>
            </a:r>
            <a:r>
              <a:rPr lang="en-US" dirty="0" smtClean="0"/>
              <a:t> —Generates </a:t>
            </a:r>
            <a:r>
              <a:rPr lang="en-US" dirty="0"/>
              <a:t>an HTML view. </a:t>
            </a:r>
            <a:endParaRPr lang="en-US" dirty="0" smtClean="0"/>
          </a:p>
          <a:p>
            <a:pPr lvl="1" algn="just">
              <a:buFont typeface="Wingdings" panose="05000000000000000000" pitchFamily="2" charset="2"/>
              <a:buChar char="Ø"/>
            </a:pPr>
            <a:r>
              <a:rPr lang="en-US" b="1" dirty="0" err="1" smtClean="0"/>
              <a:t>RedirectResult</a:t>
            </a:r>
            <a:r>
              <a:rPr lang="en-US" dirty="0" smtClean="0"/>
              <a:t> —Sends </a:t>
            </a:r>
            <a:r>
              <a:rPr lang="en-US" dirty="0"/>
              <a:t>a 302 HTTP redirect response to automatically send a user to a specified URL. </a:t>
            </a:r>
            <a:endParaRPr lang="en-US" dirty="0" smtClean="0"/>
          </a:p>
          <a:p>
            <a:pPr lvl="1" algn="just">
              <a:buFont typeface="Wingdings" panose="05000000000000000000" pitchFamily="2" charset="2"/>
              <a:buChar char="Ø"/>
            </a:pPr>
            <a:r>
              <a:rPr lang="en-US" b="1" dirty="0" err="1" smtClean="0"/>
              <a:t>RedirectToRouteResult</a:t>
            </a:r>
            <a:r>
              <a:rPr lang="en-US" dirty="0" smtClean="0"/>
              <a:t> —Sends </a:t>
            </a:r>
            <a:r>
              <a:rPr lang="en-US" dirty="0"/>
              <a:t>a 302 HTTP redirect response to automatically send a user to another page, where the URL is defined using routing. </a:t>
            </a:r>
            <a:endParaRPr lang="en-US" dirty="0" smtClean="0"/>
          </a:p>
          <a:p>
            <a:pPr lvl="1" algn="just">
              <a:buFont typeface="Wingdings" panose="05000000000000000000" pitchFamily="2" charset="2"/>
              <a:buChar char="Ø"/>
            </a:pPr>
            <a:r>
              <a:rPr lang="en-US" b="1" dirty="0" err="1" smtClean="0"/>
              <a:t>FileResult</a:t>
            </a:r>
            <a:r>
              <a:rPr lang="en-US" dirty="0" smtClean="0"/>
              <a:t> —Returns </a:t>
            </a:r>
            <a:r>
              <a:rPr lang="en-US" dirty="0"/>
              <a:t>a file as the response. </a:t>
            </a:r>
            <a:endParaRPr lang="en-US" dirty="0" smtClean="0"/>
          </a:p>
          <a:p>
            <a:pPr lvl="1" algn="just">
              <a:buFont typeface="Wingdings" panose="05000000000000000000" pitchFamily="2" charset="2"/>
              <a:buChar char="Ø"/>
            </a:pPr>
            <a:r>
              <a:rPr lang="en-US" b="1" dirty="0" err="1" smtClean="0"/>
              <a:t>ContentResult</a:t>
            </a:r>
            <a:r>
              <a:rPr lang="en-US" dirty="0" smtClean="0"/>
              <a:t> —Returns </a:t>
            </a:r>
            <a:r>
              <a:rPr lang="en-US" dirty="0"/>
              <a:t>a provided string as the response. </a:t>
            </a:r>
            <a:endParaRPr lang="en-US" dirty="0" smtClean="0"/>
          </a:p>
          <a:p>
            <a:pPr lvl="1" algn="just">
              <a:buFont typeface="Wingdings" panose="05000000000000000000" pitchFamily="2" charset="2"/>
              <a:buChar char="Ø"/>
            </a:pPr>
            <a:r>
              <a:rPr lang="en-US" b="1" dirty="0" err="1" smtClean="0"/>
              <a:t>StatusCodeResult</a:t>
            </a:r>
            <a:r>
              <a:rPr lang="en-US" dirty="0" smtClean="0"/>
              <a:t> —Sends </a:t>
            </a:r>
            <a:r>
              <a:rPr lang="en-US" dirty="0"/>
              <a:t>a raw HTTP status code as the response, optionally with associated response body content. </a:t>
            </a:r>
            <a:endParaRPr lang="en-US" dirty="0" smtClean="0"/>
          </a:p>
          <a:p>
            <a:pPr lvl="1" algn="just">
              <a:buFont typeface="Wingdings" panose="05000000000000000000" pitchFamily="2" charset="2"/>
              <a:buChar char="Ø"/>
            </a:pPr>
            <a:r>
              <a:rPr lang="en-US" b="1" dirty="0" err="1" smtClean="0"/>
              <a:t>NotFoundResult</a:t>
            </a:r>
            <a:r>
              <a:rPr lang="en-US" dirty="0" smtClean="0"/>
              <a:t> —Sends </a:t>
            </a:r>
            <a:r>
              <a:rPr lang="en-US" dirty="0"/>
              <a:t>a raw 404 HTTP status code as the response</a:t>
            </a:r>
            <a:r>
              <a:rPr lang="en-US" dirty="0" smtClean="0"/>
              <a:t>.</a:t>
            </a:r>
            <a:endParaRPr lang="en-US" dirty="0"/>
          </a:p>
        </p:txBody>
      </p:sp>
    </p:spTree>
    <p:extLst>
      <p:ext uri="{BB962C8B-B14F-4D97-AF65-F5344CB8AC3E}">
        <p14:creationId xmlns:p14="http://schemas.microsoft.com/office/powerpoint/2010/main" val="541928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ViewResult</a:t>
            </a:r>
            <a:r>
              <a:rPr lang="en-US" dirty="0" smtClean="0"/>
              <a:t> and </a:t>
            </a:r>
            <a:r>
              <a:rPr lang="en-US" dirty="0" err="1" smtClean="0"/>
              <a:t>RedirectResult</a:t>
            </a:r>
            <a:endParaRPr lang="en-US" dirty="0"/>
          </a:p>
        </p:txBody>
      </p:sp>
      <p:pic>
        <p:nvPicPr>
          <p:cNvPr id="4" name="Content Placeholder 3"/>
          <p:cNvPicPr>
            <a:picLocks noGrp="1" noChangeAspect="1"/>
          </p:cNvPicPr>
          <p:nvPr>
            <p:ph idx="1"/>
          </p:nvPr>
        </p:nvPicPr>
        <p:blipFill rotWithShape="1">
          <a:blip r:embed="rId3"/>
          <a:srcRect l="28242" t="15751" r="27209" b="12013"/>
          <a:stretch/>
        </p:blipFill>
        <p:spPr>
          <a:xfrm>
            <a:off x="3923107" y="2117557"/>
            <a:ext cx="4345786" cy="3963741"/>
          </a:xfrm>
          <a:prstGeom prst="rect">
            <a:avLst/>
          </a:prstGeom>
        </p:spPr>
      </p:pic>
    </p:spTree>
    <p:extLst>
      <p:ext uri="{BB962C8B-B14F-4D97-AF65-F5344CB8AC3E}">
        <p14:creationId xmlns:p14="http://schemas.microsoft.com/office/powerpoint/2010/main" val="25173748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NotFoundResult</a:t>
            </a:r>
            <a:r>
              <a:rPr lang="en-US" dirty="0" smtClean="0"/>
              <a:t> and </a:t>
            </a:r>
            <a:r>
              <a:rPr lang="en-US" dirty="0" err="1" smtClean="0"/>
              <a:t>StatusCodeResult</a:t>
            </a:r>
            <a:endParaRPr lang="en-US" dirty="0"/>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dirty="0"/>
              <a:t>If you request a page for viewing a product on an e-commerce application, and that product doesn’t exist, a </a:t>
            </a:r>
            <a:r>
              <a:rPr lang="en-US" b="1" dirty="0"/>
              <a:t>404 HTTP status code </a:t>
            </a:r>
            <a:r>
              <a:rPr lang="en-US" dirty="0"/>
              <a:t>is returned to the browser and you’ll typically see a “</a:t>
            </a:r>
            <a:r>
              <a:rPr lang="en-US" b="1" dirty="0"/>
              <a:t>Not found</a:t>
            </a:r>
            <a:r>
              <a:rPr lang="en-US" dirty="0"/>
              <a:t>” web page. </a:t>
            </a:r>
            <a:endParaRPr lang="en-US" dirty="0" smtClean="0"/>
          </a:p>
          <a:p>
            <a:pPr algn="just">
              <a:buFont typeface="Wingdings" panose="05000000000000000000" pitchFamily="2" charset="2"/>
              <a:buChar char="Ø"/>
            </a:pPr>
            <a:r>
              <a:rPr lang="en-US" dirty="0"/>
              <a:t> The </a:t>
            </a:r>
            <a:r>
              <a:rPr lang="en-US" dirty="0" err="1"/>
              <a:t>MvcMiddleware</a:t>
            </a:r>
            <a:r>
              <a:rPr lang="en-US" dirty="0"/>
              <a:t> can </a:t>
            </a:r>
            <a:r>
              <a:rPr lang="en-US" b="1" dirty="0"/>
              <a:t>achieve</a:t>
            </a:r>
            <a:r>
              <a:rPr lang="en-US" dirty="0"/>
              <a:t> this behavior by returning a </a:t>
            </a:r>
            <a:r>
              <a:rPr lang="en-US" i="1" dirty="0" err="1"/>
              <a:t>NotFoundResult</a:t>
            </a:r>
            <a:r>
              <a:rPr lang="en-US" dirty="0"/>
              <a:t>, which will return a raw 404 HTTP status code. </a:t>
            </a:r>
            <a:endParaRPr lang="en-US" dirty="0" smtClean="0"/>
          </a:p>
          <a:p>
            <a:pPr algn="just">
              <a:buFont typeface="Wingdings" panose="05000000000000000000" pitchFamily="2" charset="2"/>
              <a:buChar char="Ø"/>
            </a:pPr>
            <a:r>
              <a:rPr lang="en-US" dirty="0" smtClean="0"/>
              <a:t>You </a:t>
            </a:r>
            <a:r>
              <a:rPr lang="en-US" dirty="0"/>
              <a:t>could achieve a similar result using the </a:t>
            </a:r>
            <a:r>
              <a:rPr lang="en-US" b="1" dirty="0" err="1"/>
              <a:t>StatusCodeResult</a:t>
            </a:r>
            <a:r>
              <a:rPr lang="en-US" dirty="0"/>
              <a:t> and setting the status code returned explicitly to 404. </a:t>
            </a:r>
          </a:p>
        </p:txBody>
      </p:sp>
    </p:spTree>
    <p:extLst>
      <p:ext uri="{BB962C8B-B14F-4D97-AF65-F5344CB8AC3E}">
        <p14:creationId xmlns:p14="http://schemas.microsoft.com/office/powerpoint/2010/main" val="34601414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Creating </a:t>
            </a:r>
            <a:r>
              <a:rPr lang="en-US" dirty="0" err="1" smtClean="0"/>
              <a:t>ActionResult</a:t>
            </a:r>
            <a:r>
              <a:rPr lang="en-US" dirty="0" smtClean="0"/>
              <a:t> classes </a:t>
            </a:r>
            <a:r>
              <a:rPr lang="en-US" dirty="0"/>
              <a:t>u</a:t>
            </a:r>
            <a:r>
              <a:rPr lang="en-US" dirty="0" smtClean="0"/>
              <a:t>sing Helper Method</a:t>
            </a:r>
            <a:endParaRPr lang="en-US" dirty="0"/>
          </a:p>
        </p:txBody>
      </p:sp>
      <p:sp>
        <p:nvSpPr>
          <p:cNvPr id="3" name="Content Placeholder 2"/>
          <p:cNvSpPr>
            <a:spLocks noGrp="1"/>
          </p:cNvSpPr>
          <p:nvPr>
            <p:ph idx="1"/>
          </p:nvPr>
        </p:nvSpPr>
        <p:spPr/>
        <p:txBody>
          <a:bodyPr/>
          <a:lstStyle/>
          <a:p>
            <a:pPr algn="just"/>
            <a:r>
              <a:rPr lang="en-US" dirty="0" err="1"/>
              <a:t>ActionResult</a:t>
            </a:r>
            <a:r>
              <a:rPr lang="en-US" dirty="0"/>
              <a:t> classes can be created and returned using the normal new syntax of C</a:t>
            </a:r>
            <a:r>
              <a:rPr lang="en-US" dirty="0" smtClean="0"/>
              <a:t>#:  </a:t>
            </a:r>
            <a:r>
              <a:rPr lang="en-US" b="1" dirty="0" smtClean="0"/>
              <a:t>return </a:t>
            </a:r>
            <a:r>
              <a:rPr lang="en-US" b="1" dirty="0"/>
              <a:t>new </a:t>
            </a:r>
            <a:r>
              <a:rPr lang="en-US" b="1" dirty="0" err="1"/>
              <a:t>ViewResult</a:t>
            </a:r>
            <a:r>
              <a:rPr lang="en-US" b="1" dirty="0" smtClean="0"/>
              <a:t>()</a:t>
            </a:r>
          </a:p>
          <a:p>
            <a:pPr algn="just"/>
            <a:r>
              <a:rPr lang="en-US" dirty="0"/>
              <a:t>If your controller inherits from the base Controller </a:t>
            </a:r>
            <a:r>
              <a:rPr lang="en-US" dirty="0" smtClean="0"/>
              <a:t>class, we use:</a:t>
            </a:r>
          </a:p>
          <a:p>
            <a:pPr lvl="1" algn="just"/>
            <a:r>
              <a:rPr lang="en-US" b="1" dirty="0" smtClean="0"/>
              <a:t>View</a:t>
            </a:r>
            <a:r>
              <a:rPr lang="en-US" dirty="0" smtClean="0"/>
              <a:t> </a:t>
            </a:r>
            <a:r>
              <a:rPr lang="en-US" dirty="0"/>
              <a:t>method to generate an appropriate </a:t>
            </a:r>
            <a:r>
              <a:rPr lang="en-US" dirty="0" err="1" smtClean="0"/>
              <a:t>ViewResult</a:t>
            </a:r>
            <a:r>
              <a:rPr lang="en-US" dirty="0"/>
              <a:t>, </a:t>
            </a:r>
            <a:endParaRPr lang="en-US" dirty="0" smtClean="0"/>
          </a:p>
          <a:p>
            <a:pPr lvl="1" algn="just"/>
            <a:r>
              <a:rPr lang="en-US" b="1" dirty="0" smtClean="0"/>
              <a:t>Redirect</a:t>
            </a:r>
            <a:r>
              <a:rPr lang="en-US" dirty="0" smtClean="0"/>
              <a:t> </a:t>
            </a:r>
            <a:r>
              <a:rPr lang="en-US" dirty="0"/>
              <a:t>method to generate a </a:t>
            </a:r>
            <a:r>
              <a:rPr lang="en-US" dirty="0" err="1"/>
              <a:t>RedirectResponse</a:t>
            </a:r>
            <a:r>
              <a:rPr lang="en-US" dirty="0"/>
              <a:t>, </a:t>
            </a:r>
            <a:endParaRPr lang="en-US" dirty="0" smtClean="0"/>
          </a:p>
          <a:p>
            <a:pPr lvl="1" algn="just"/>
            <a:r>
              <a:rPr lang="en-US" b="1" dirty="0" err="1" smtClean="0"/>
              <a:t>NotFound</a:t>
            </a:r>
            <a:r>
              <a:rPr lang="en-US" dirty="0" smtClean="0"/>
              <a:t> </a:t>
            </a:r>
            <a:r>
              <a:rPr lang="en-US" dirty="0"/>
              <a:t>method to generate a </a:t>
            </a:r>
            <a:r>
              <a:rPr lang="en-US" dirty="0" err="1"/>
              <a:t>NotFoundResult</a:t>
            </a:r>
            <a:r>
              <a:rPr lang="en-US" dirty="0"/>
              <a:t>.</a:t>
            </a:r>
          </a:p>
          <a:p>
            <a:endParaRPr lang="en-US" dirty="0"/>
          </a:p>
        </p:txBody>
      </p:sp>
    </p:spTree>
    <p:extLst>
      <p:ext uri="{BB962C8B-B14F-4D97-AF65-F5344CB8AC3E}">
        <p14:creationId xmlns:p14="http://schemas.microsoft.com/office/powerpoint/2010/main" val="29619022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t>
            </a:r>
          </a:p>
        </p:txBody>
      </p:sp>
      <p:sp>
        <p:nvSpPr>
          <p:cNvPr id="3" name="Content Placeholder 2"/>
          <p:cNvSpPr>
            <a:spLocks noGrp="1"/>
          </p:cNvSpPr>
          <p:nvPr>
            <p:ph idx="1"/>
          </p:nvPr>
        </p:nvSpPr>
        <p:spPr/>
        <p:txBody>
          <a:bodyPr>
            <a:normAutofit fontScale="77500" lnSpcReduction="20000"/>
          </a:bodyPr>
          <a:lstStyle/>
          <a:p>
            <a:pPr algn="just">
              <a:buFont typeface="Wingdings" panose="05000000000000000000" pitchFamily="2" charset="2"/>
              <a:buChar char="Ø"/>
            </a:pPr>
            <a:r>
              <a:rPr lang="en-US" dirty="0" smtClean="0"/>
              <a:t>MVC </a:t>
            </a:r>
            <a:r>
              <a:rPr lang="en-US" dirty="0"/>
              <a:t>allows for a separation of concerns between the business logic of your application, the data that’s passed around, and the display of data in a response</a:t>
            </a:r>
            <a:r>
              <a:rPr lang="en-US" dirty="0" smtClean="0"/>
              <a:t>.</a:t>
            </a:r>
          </a:p>
          <a:p>
            <a:pPr algn="just">
              <a:buFont typeface="Wingdings" panose="05000000000000000000" pitchFamily="2" charset="2"/>
              <a:buChar char="Ø"/>
            </a:pPr>
            <a:r>
              <a:rPr lang="en-US" dirty="0" smtClean="0"/>
              <a:t>Controllers </a:t>
            </a:r>
            <a:r>
              <a:rPr lang="en-US" dirty="0"/>
              <a:t>contain a logical grouping of action methods. </a:t>
            </a:r>
            <a:endParaRPr lang="en-US" dirty="0" smtClean="0"/>
          </a:p>
          <a:p>
            <a:pPr algn="just">
              <a:buFont typeface="Wingdings" panose="05000000000000000000" pitchFamily="2" charset="2"/>
              <a:buChar char="Ø"/>
            </a:pPr>
            <a:r>
              <a:rPr lang="en-US" dirty="0" smtClean="0"/>
              <a:t>ASP.NET </a:t>
            </a:r>
            <a:r>
              <a:rPr lang="en-US" dirty="0"/>
              <a:t>Core controllers inherit from either the Controller or </a:t>
            </a:r>
            <a:r>
              <a:rPr lang="en-US" dirty="0" err="1"/>
              <a:t>ControllerBase</a:t>
            </a:r>
            <a:r>
              <a:rPr lang="en-US" dirty="0"/>
              <a:t> class or have a name that ends in controller. </a:t>
            </a:r>
            <a:endParaRPr lang="en-US" dirty="0" smtClean="0"/>
          </a:p>
          <a:p>
            <a:pPr algn="just">
              <a:buFont typeface="Wingdings" panose="05000000000000000000" pitchFamily="2" charset="2"/>
              <a:buChar char="Ø"/>
            </a:pPr>
            <a:r>
              <a:rPr lang="en-US" dirty="0" smtClean="0"/>
              <a:t>Action </a:t>
            </a:r>
            <a:r>
              <a:rPr lang="en-US" dirty="0"/>
              <a:t>methods decide what sort of response to generate; action results handle the generation. </a:t>
            </a:r>
            <a:endParaRPr lang="en-US" dirty="0" smtClean="0"/>
          </a:p>
          <a:p>
            <a:pPr algn="just">
              <a:buFont typeface="Wingdings" panose="05000000000000000000" pitchFamily="2" charset="2"/>
              <a:buChar char="Ø"/>
            </a:pPr>
            <a:r>
              <a:rPr lang="en-US" dirty="0" smtClean="0"/>
              <a:t>Action </a:t>
            </a:r>
            <a:r>
              <a:rPr lang="en-US" dirty="0"/>
              <a:t>methods should generally delegate to services to handle the business logic required by a request, instead of performing the changes themselves. This ensures a clean separation of concerns that aids testing and improves application structure. </a:t>
            </a:r>
            <a:endParaRPr lang="en-US" dirty="0" smtClean="0"/>
          </a:p>
          <a:p>
            <a:pPr algn="just">
              <a:buFont typeface="Wingdings" panose="05000000000000000000" pitchFamily="2" charset="2"/>
              <a:buChar char="Ø"/>
            </a:pPr>
            <a:r>
              <a:rPr lang="en-US" dirty="0" smtClean="0"/>
              <a:t>Action </a:t>
            </a:r>
            <a:r>
              <a:rPr lang="en-US" dirty="0"/>
              <a:t>methods can have parameters whose values are taken from properties of the incoming request. </a:t>
            </a:r>
          </a:p>
        </p:txBody>
      </p:sp>
    </p:spTree>
    <p:extLst>
      <p:ext uri="{BB962C8B-B14F-4D97-AF65-F5344CB8AC3E}">
        <p14:creationId xmlns:p14="http://schemas.microsoft.com/office/powerpoint/2010/main" val="41345989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t>
            </a:r>
          </a:p>
        </p:txBody>
      </p:sp>
      <p:sp>
        <p:nvSpPr>
          <p:cNvPr id="3" name="Content Placeholder 2"/>
          <p:cNvSpPr>
            <a:spLocks noGrp="1"/>
          </p:cNvSpPr>
          <p:nvPr>
            <p:ph idx="1"/>
          </p:nvPr>
        </p:nvSpPr>
        <p:spPr/>
        <p:txBody>
          <a:bodyPr>
            <a:normAutofit fontScale="92500" lnSpcReduction="10000"/>
          </a:bodyPr>
          <a:lstStyle/>
          <a:p>
            <a:pPr algn="just">
              <a:buFont typeface="Wingdings" panose="05000000000000000000" pitchFamily="2" charset="2"/>
              <a:buChar char="Ø"/>
            </a:pPr>
            <a:r>
              <a:rPr lang="en-US" dirty="0" smtClean="0"/>
              <a:t>When </a:t>
            </a:r>
            <a:r>
              <a:rPr lang="en-US" dirty="0"/>
              <a:t>building a traditional web application, you’ll generally use a </a:t>
            </a:r>
            <a:r>
              <a:rPr lang="en-US" dirty="0" err="1"/>
              <a:t>ViewResult</a:t>
            </a:r>
            <a:r>
              <a:rPr lang="en-US" dirty="0"/>
              <a:t> to generate an HTML response. </a:t>
            </a:r>
          </a:p>
          <a:p>
            <a:pPr algn="just">
              <a:buFont typeface="Wingdings" panose="05000000000000000000" pitchFamily="2" charset="2"/>
              <a:buChar char="Ø"/>
            </a:pPr>
            <a:r>
              <a:rPr lang="en-US" dirty="0" smtClean="0"/>
              <a:t>You </a:t>
            </a:r>
            <a:r>
              <a:rPr lang="en-US" dirty="0"/>
              <a:t>can send users to a new URL using a </a:t>
            </a:r>
            <a:r>
              <a:rPr lang="en-US" dirty="0" err="1"/>
              <a:t>RedirectResult</a:t>
            </a:r>
            <a:r>
              <a:rPr lang="en-US" dirty="0"/>
              <a:t>. </a:t>
            </a:r>
          </a:p>
          <a:p>
            <a:pPr algn="just">
              <a:buFont typeface="Wingdings" panose="05000000000000000000" pitchFamily="2" charset="2"/>
              <a:buChar char="Ø"/>
            </a:pPr>
            <a:r>
              <a:rPr lang="en-US" dirty="0" smtClean="0"/>
              <a:t>The </a:t>
            </a:r>
            <a:r>
              <a:rPr lang="en-US" dirty="0"/>
              <a:t>Controller base class exposes many helper methods for creating an </a:t>
            </a:r>
            <a:r>
              <a:rPr lang="en-US" dirty="0" err="1"/>
              <a:t>ActionResult</a:t>
            </a:r>
            <a:r>
              <a:rPr lang="en-US" dirty="0"/>
              <a:t>. </a:t>
            </a:r>
          </a:p>
          <a:p>
            <a:pPr algn="just">
              <a:buFont typeface="Wingdings" panose="05000000000000000000" pitchFamily="2" charset="2"/>
              <a:buChar char="Ø"/>
            </a:pPr>
            <a:r>
              <a:rPr lang="en-US" dirty="0" smtClean="0"/>
              <a:t>The </a:t>
            </a:r>
            <a:r>
              <a:rPr lang="en-US" dirty="0"/>
              <a:t>MVC and Web API infrastructure is unified in ASP.NET Core. The only thing that differentiates a traditional MVC controller from a Web API controller is the data it returns. MVC controllers normally return a </a:t>
            </a:r>
            <a:r>
              <a:rPr lang="en-US" dirty="0" err="1"/>
              <a:t>ViewResult</a:t>
            </a:r>
            <a:r>
              <a:rPr lang="en-US" dirty="0"/>
              <a:t>, whereas Web API controllers typically return data or a </a:t>
            </a:r>
            <a:r>
              <a:rPr lang="en-US" dirty="0" err="1"/>
              <a:t>StatusCodeResult</a:t>
            </a:r>
            <a:endParaRPr lang="en-US" dirty="0"/>
          </a:p>
          <a:p>
            <a:endParaRPr lang="en-US" dirty="0"/>
          </a:p>
        </p:txBody>
      </p:sp>
    </p:spTree>
    <p:extLst>
      <p:ext uri="{BB962C8B-B14F-4D97-AF65-F5344CB8AC3E}">
        <p14:creationId xmlns:p14="http://schemas.microsoft.com/office/powerpoint/2010/main" val="4760206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841115"/>
            <a:ext cx="9601196" cy="1303867"/>
          </a:xfrm>
        </p:spPr>
        <p:txBody>
          <a:bodyPr/>
          <a:lstStyle/>
          <a:p>
            <a:r>
              <a:rPr lang="en-US" dirty="0" smtClean="0"/>
              <a:t>MVC</a:t>
            </a:r>
            <a:endParaRPr lang="en-US" dirty="0"/>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dirty="0"/>
              <a:t> </a:t>
            </a:r>
            <a:r>
              <a:rPr lang="en-US" dirty="0" smtClean="0"/>
              <a:t>Fundamentally MVC pattern aims </a:t>
            </a:r>
            <a:r>
              <a:rPr lang="en-US" dirty="0"/>
              <a:t>to separate the management and manipulation of data </a:t>
            </a:r>
            <a:r>
              <a:rPr lang="en-US" dirty="0" smtClean="0"/>
              <a:t>from </a:t>
            </a:r>
            <a:r>
              <a:rPr lang="en-US" dirty="0"/>
              <a:t>its visual representation</a:t>
            </a:r>
            <a:r>
              <a:rPr lang="en-US" dirty="0" smtClean="0"/>
              <a:t>.</a:t>
            </a:r>
          </a:p>
          <a:p>
            <a:pPr algn="just">
              <a:buFont typeface="Wingdings" panose="05000000000000000000" pitchFamily="2" charset="2"/>
              <a:buChar char="Ø"/>
            </a:pPr>
            <a:endParaRPr lang="en-US" dirty="0"/>
          </a:p>
        </p:txBody>
      </p:sp>
      <p:pic>
        <p:nvPicPr>
          <p:cNvPr id="4" name="Picture 3"/>
          <p:cNvPicPr>
            <a:picLocks noChangeAspect="1"/>
          </p:cNvPicPr>
          <p:nvPr/>
        </p:nvPicPr>
        <p:blipFill rotWithShape="1">
          <a:blip r:embed="rId2"/>
          <a:srcRect l="26038" t="24696" r="20566" b="25660"/>
          <a:stretch/>
        </p:blipFill>
        <p:spPr>
          <a:xfrm>
            <a:off x="3731895" y="3380831"/>
            <a:ext cx="5162702" cy="2699929"/>
          </a:xfrm>
          <a:prstGeom prst="rect">
            <a:avLst/>
          </a:prstGeom>
        </p:spPr>
      </p:pic>
    </p:spTree>
    <p:extLst>
      <p:ext uri="{BB962C8B-B14F-4D97-AF65-F5344CB8AC3E}">
        <p14:creationId xmlns:p14="http://schemas.microsoft.com/office/powerpoint/2010/main" val="19508498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In general, three components make up the MVC design pattern: </a:t>
            </a:r>
            <a:endParaRPr lang="en-US" dirty="0" smtClean="0"/>
          </a:p>
          <a:p>
            <a:pPr lvl="1">
              <a:buFont typeface="Wingdings" panose="05000000000000000000" pitchFamily="2" charset="2"/>
              <a:buChar char="Ø"/>
            </a:pPr>
            <a:r>
              <a:rPr lang="en-US" dirty="0" smtClean="0"/>
              <a:t>Model—The </a:t>
            </a:r>
            <a:r>
              <a:rPr lang="en-US" dirty="0"/>
              <a:t>data that needs to be displayed, the state of the application. </a:t>
            </a:r>
            <a:endParaRPr lang="en-US" dirty="0" smtClean="0"/>
          </a:p>
          <a:p>
            <a:pPr lvl="1">
              <a:buFont typeface="Wingdings" panose="05000000000000000000" pitchFamily="2" charset="2"/>
              <a:buChar char="Ø"/>
            </a:pPr>
            <a:r>
              <a:rPr lang="en-US" dirty="0" smtClean="0"/>
              <a:t>View—The </a:t>
            </a:r>
            <a:r>
              <a:rPr lang="en-US" dirty="0"/>
              <a:t>template that displays the data provided by the model. </a:t>
            </a:r>
            <a:endParaRPr lang="en-US" dirty="0" smtClean="0"/>
          </a:p>
          <a:p>
            <a:pPr lvl="1">
              <a:buFont typeface="Wingdings" panose="05000000000000000000" pitchFamily="2" charset="2"/>
              <a:buChar char="Ø"/>
            </a:pPr>
            <a:r>
              <a:rPr lang="en-US" dirty="0" smtClean="0"/>
              <a:t>Controller—Updates </a:t>
            </a:r>
            <a:r>
              <a:rPr lang="en-US" dirty="0"/>
              <a:t>the model and selects the appropriate view.</a:t>
            </a:r>
          </a:p>
        </p:txBody>
      </p:sp>
    </p:spTree>
    <p:extLst>
      <p:ext uri="{BB962C8B-B14F-4D97-AF65-F5344CB8AC3E}">
        <p14:creationId xmlns:p14="http://schemas.microsoft.com/office/powerpoint/2010/main" val="34262508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720" y="650193"/>
            <a:ext cx="9601196" cy="1303867"/>
          </a:xfrm>
        </p:spPr>
        <p:txBody>
          <a:bodyPr/>
          <a:lstStyle/>
          <a:p>
            <a:r>
              <a:rPr lang="en-US" dirty="0" smtClean="0"/>
              <a:t>MVC : </a:t>
            </a:r>
            <a:r>
              <a:rPr lang="en-US" dirty="0"/>
              <a:t>O</a:t>
            </a:r>
            <a:r>
              <a:rPr lang="en-US" dirty="0" smtClean="0"/>
              <a:t>rder </a:t>
            </a:r>
            <a:r>
              <a:rPr lang="en-US" dirty="0"/>
              <a:t>of events </a:t>
            </a:r>
          </a:p>
        </p:txBody>
      </p:sp>
      <p:pic>
        <p:nvPicPr>
          <p:cNvPr id="4" name="Content Placeholder 3"/>
          <p:cNvPicPr>
            <a:picLocks noGrp="1" noChangeAspect="1"/>
          </p:cNvPicPr>
          <p:nvPr>
            <p:ph idx="1"/>
          </p:nvPr>
        </p:nvPicPr>
        <p:blipFill rotWithShape="1">
          <a:blip r:embed="rId3"/>
          <a:srcRect l="26286" t="22209" r="25295" b="18518"/>
          <a:stretch/>
        </p:blipFill>
        <p:spPr>
          <a:xfrm>
            <a:off x="3140922" y="1640910"/>
            <a:ext cx="6078234" cy="4420973"/>
          </a:xfrm>
          <a:prstGeom prst="rect">
            <a:avLst/>
          </a:prstGeom>
        </p:spPr>
      </p:pic>
    </p:spTree>
    <p:extLst>
      <p:ext uri="{BB962C8B-B14F-4D97-AF65-F5344CB8AC3E}">
        <p14:creationId xmlns:p14="http://schemas.microsoft.com/office/powerpoint/2010/main" val="8468405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Directing </a:t>
            </a:r>
            <a:r>
              <a:rPr lang="en-US" dirty="0" smtClean="0"/>
              <a:t>a </a:t>
            </a:r>
            <a:r>
              <a:rPr lang="en-US" dirty="0"/>
              <a:t>Request To </a:t>
            </a:r>
            <a:r>
              <a:rPr lang="en-US" dirty="0" smtClean="0"/>
              <a:t>a </a:t>
            </a:r>
            <a:r>
              <a:rPr lang="en-US" dirty="0"/>
              <a:t>Controller </a:t>
            </a:r>
            <a:r>
              <a:rPr lang="en-US" dirty="0" smtClean="0"/>
              <a:t>and </a:t>
            </a:r>
            <a:r>
              <a:rPr lang="en-US" dirty="0"/>
              <a:t>Building </a:t>
            </a:r>
            <a:r>
              <a:rPr lang="en-US" dirty="0" smtClean="0"/>
              <a:t>a </a:t>
            </a:r>
            <a:r>
              <a:rPr lang="en-US" dirty="0"/>
              <a:t>Binding </a:t>
            </a:r>
            <a:r>
              <a:rPr lang="en-US" dirty="0" smtClean="0"/>
              <a:t>Model</a:t>
            </a:r>
            <a:endParaRPr lang="en-US" dirty="0"/>
          </a:p>
        </p:txBody>
      </p:sp>
      <p:sp>
        <p:nvSpPr>
          <p:cNvPr id="3" name="Content Placeholder 2"/>
          <p:cNvSpPr>
            <a:spLocks noGrp="1"/>
          </p:cNvSpPr>
          <p:nvPr>
            <p:ph idx="1"/>
          </p:nvPr>
        </p:nvSpPr>
        <p:spPr>
          <a:xfrm>
            <a:off x="1054101" y="2556932"/>
            <a:ext cx="4533899" cy="3318936"/>
          </a:xfrm>
        </p:spPr>
        <p:txBody>
          <a:bodyPr>
            <a:normAutofit fontScale="92500" lnSpcReduction="20000"/>
          </a:bodyPr>
          <a:lstStyle/>
          <a:p>
            <a:pPr algn="just"/>
            <a:r>
              <a:rPr lang="en-US" dirty="0"/>
              <a:t>An </a:t>
            </a:r>
            <a:r>
              <a:rPr lang="en-US" i="1" dirty="0"/>
              <a:t>action</a:t>
            </a:r>
            <a:r>
              <a:rPr lang="en-US" dirty="0"/>
              <a:t> (or action method) is a method that runs in response to a request. </a:t>
            </a:r>
            <a:endParaRPr lang="en-US" dirty="0" smtClean="0"/>
          </a:p>
          <a:p>
            <a:pPr algn="just"/>
            <a:r>
              <a:rPr lang="en-US" dirty="0" smtClean="0"/>
              <a:t>A </a:t>
            </a:r>
            <a:r>
              <a:rPr lang="en-US" i="1" dirty="0"/>
              <a:t>controller</a:t>
            </a:r>
            <a:r>
              <a:rPr lang="en-US" dirty="0"/>
              <a:t> is a class that contains a number of logically grouped action methods.</a:t>
            </a:r>
          </a:p>
          <a:p>
            <a:pPr algn="just"/>
            <a:r>
              <a:rPr lang="en-US" dirty="0"/>
              <a:t> A </a:t>
            </a:r>
            <a:r>
              <a:rPr lang="en-US" i="1" dirty="0"/>
              <a:t>binding model </a:t>
            </a:r>
            <a:r>
              <a:rPr lang="en-US" dirty="0"/>
              <a:t>is an object that acts as a “container” for the data provided in a request that’s required by an action method.</a:t>
            </a:r>
          </a:p>
          <a:p>
            <a:endParaRPr lang="en-US" dirty="0"/>
          </a:p>
        </p:txBody>
      </p:sp>
      <p:pic>
        <p:nvPicPr>
          <p:cNvPr id="4" name="Picture 3"/>
          <p:cNvPicPr>
            <a:picLocks noChangeAspect="1"/>
          </p:cNvPicPr>
          <p:nvPr/>
        </p:nvPicPr>
        <p:blipFill rotWithShape="1">
          <a:blip r:embed="rId3"/>
          <a:srcRect l="15972" t="26296" r="19028" b="17901"/>
          <a:stretch/>
        </p:blipFill>
        <p:spPr>
          <a:xfrm>
            <a:off x="5626100" y="2578100"/>
            <a:ext cx="5346699" cy="3276600"/>
          </a:xfrm>
          <a:prstGeom prst="rect">
            <a:avLst/>
          </a:prstGeom>
        </p:spPr>
      </p:pic>
    </p:spTree>
    <p:extLst>
      <p:ext uri="{BB962C8B-B14F-4D97-AF65-F5344CB8AC3E}">
        <p14:creationId xmlns:p14="http://schemas.microsoft.com/office/powerpoint/2010/main" val="4051979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Executing an action using the application model</a:t>
            </a:r>
            <a:endParaRPr lang="en-US" dirty="0"/>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dirty="0"/>
              <a:t>The role of an </a:t>
            </a:r>
            <a:r>
              <a:rPr lang="en-US" b="1" dirty="0"/>
              <a:t>action</a:t>
            </a:r>
            <a:r>
              <a:rPr lang="en-US" b="1" i="1" dirty="0"/>
              <a:t> </a:t>
            </a:r>
            <a:r>
              <a:rPr lang="en-US" b="1" dirty="0"/>
              <a:t>method</a:t>
            </a:r>
            <a:r>
              <a:rPr lang="en-US" b="1" i="1" dirty="0"/>
              <a:t> </a:t>
            </a:r>
            <a:r>
              <a:rPr lang="en-US" dirty="0"/>
              <a:t>in the </a:t>
            </a:r>
            <a:r>
              <a:rPr lang="en-US" b="1" dirty="0"/>
              <a:t>controller</a:t>
            </a:r>
            <a:r>
              <a:rPr lang="en-US" dirty="0"/>
              <a:t> is to </a:t>
            </a:r>
            <a:r>
              <a:rPr lang="en-US" b="1" dirty="0">
                <a:solidFill>
                  <a:srgbClr val="FF0000"/>
                </a:solidFill>
              </a:rPr>
              <a:t>coordinate</a:t>
            </a:r>
            <a:r>
              <a:rPr lang="en-US" dirty="0"/>
              <a:t> the generation of a response to the request it’s handling. </a:t>
            </a:r>
            <a:endParaRPr lang="en-US" dirty="0" smtClean="0"/>
          </a:p>
          <a:p>
            <a:pPr algn="just">
              <a:buFont typeface="Wingdings" panose="05000000000000000000" pitchFamily="2" charset="2"/>
              <a:buChar char="Ø"/>
            </a:pPr>
            <a:r>
              <a:rPr lang="en-US" dirty="0" smtClean="0"/>
              <a:t>It </a:t>
            </a:r>
            <a:r>
              <a:rPr lang="en-US" b="1" dirty="0" smtClean="0"/>
              <a:t>validates</a:t>
            </a:r>
            <a:r>
              <a:rPr lang="en-US" dirty="0" smtClean="0"/>
              <a:t> </a:t>
            </a:r>
            <a:r>
              <a:rPr lang="en-US" dirty="0"/>
              <a:t>that the data contained in the binding </a:t>
            </a:r>
            <a:r>
              <a:rPr lang="en-US" dirty="0" smtClean="0"/>
              <a:t>model provided is valid for the request.</a:t>
            </a:r>
            <a:endParaRPr lang="en-US" dirty="0" smtClean="0"/>
          </a:p>
          <a:p>
            <a:pPr algn="just">
              <a:buFont typeface="Wingdings" panose="05000000000000000000" pitchFamily="2" charset="2"/>
              <a:buChar char="Ø"/>
            </a:pPr>
            <a:r>
              <a:rPr lang="en-US" dirty="0" smtClean="0"/>
              <a:t>It </a:t>
            </a:r>
            <a:r>
              <a:rPr lang="en-US" b="1" dirty="0" smtClean="0"/>
              <a:t>invokes</a:t>
            </a:r>
            <a:r>
              <a:rPr lang="en-US" dirty="0" smtClean="0"/>
              <a:t> </a:t>
            </a:r>
            <a:r>
              <a:rPr lang="en-US" dirty="0"/>
              <a:t>the appropriate </a:t>
            </a:r>
            <a:r>
              <a:rPr lang="en-US" b="1" dirty="0"/>
              <a:t>actions</a:t>
            </a:r>
            <a:r>
              <a:rPr lang="en-US" dirty="0"/>
              <a:t> on the application model. </a:t>
            </a:r>
          </a:p>
          <a:p>
            <a:pPr algn="just">
              <a:buFont typeface="Wingdings" panose="05000000000000000000" pitchFamily="2" charset="2"/>
              <a:buChar char="Ø"/>
            </a:pPr>
            <a:r>
              <a:rPr lang="en-US" dirty="0" smtClean="0"/>
              <a:t>It </a:t>
            </a:r>
            <a:r>
              <a:rPr lang="en-US" b="1" dirty="0" smtClean="0"/>
              <a:t>selects</a:t>
            </a:r>
            <a:r>
              <a:rPr lang="en-US" dirty="0" smtClean="0"/>
              <a:t> </a:t>
            </a:r>
            <a:r>
              <a:rPr lang="en-US" dirty="0"/>
              <a:t>an appropriate </a:t>
            </a:r>
            <a:r>
              <a:rPr lang="en-US" b="1" dirty="0"/>
              <a:t>response</a:t>
            </a:r>
            <a:r>
              <a:rPr lang="en-US" dirty="0"/>
              <a:t> to generate based on the response from the application model.</a:t>
            </a:r>
          </a:p>
          <a:p>
            <a:endParaRPr lang="en-US" dirty="0"/>
          </a:p>
        </p:txBody>
      </p:sp>
    </p:spTree>
    <p:extLst>
      <p:ext uri="{BB962C8B-B14F-4D97-AF65-F5344CB8AC3E}">
        <p14:creationId xmlns:p14="http://schemas.microsoft.com/office/powerpoint/2010/main" val="35371640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Method</a:t>
            </a:r>
            <a:endParaRPr lang="en-US" dirty="0"/>
          </a:p>
        </p:txBody>
      </p:sp>
      <p:pic>
        <p:nvPicPr>
          <p:cNvPr id="4" name="Content Placeholder 3"/>
          <p:cNvPicPr>
            <a:picLocks noGrp="1" noChangeAspect="1"/>
          </p:cNvPicPr>
          <p:nvPr>
            <p:ph idx="1"/>
          </p:nvPr>
        </p:nvPicPr>
        <p:blipFill rotWithShape="1">
          <a:blip r:embed="rId3"/>
          <a:srcRect l="24592" t="18995" r="20503" b="39282"/>
          <a:stretch/>
        </p:blipFill>
        <p:spPr>
          <a:xfrm>
            <a:off x="5186176" y="2148840"/>
            <a:ext cx="6078724" cy="3782455"/>
          </a:xfrm>
          <a:prstGeom prst="rect">
            <a:avLst/>
          </a:prstGeom>
        </p:spPr>
      </p:pic>
      <p:sp>
        <p:nvSpPr>
          <p:cNvPr id="5" name="Rectangle 4"/>
          <p:cNvSpPr/>
          <p:nvPr/>
        </p:nvSpPr>
        <p:spPr>
          <a:xfrm>
            <a:off x="1016000" y="3546583"/>
            <a:ext cx="3830320" cy="1631216"/>
          </a:xfrm>
          <a:prstGeom prst="rect">
            <a:avLst/>
          </a:prstGeom>
        </p:spPr>
        <p:txBody>
          <a:bodyPr wrap="square">
            <a:spAutoFit/>
          </a:bodyPr>
          <a:lstStyle/>
          <a:p>
            <a:pPr algn="just"/>
            <a:r>
              <a:rPr lang="en-US" sz="2000" dirty="0"/>
              <a:t>The domain model encapsulates </a:t>
            </a:r>
            <a:r>
              <a:rPr lang="en-US" sz="2000" b="1" dirty="0"/>
              <a:t>complex business logic </a:t>
            </a:r>
            <a:r>
              <a:rPr lang="en-US" sz="2000" dirty="0"/>
              <a:t>in a series of classes that don’t depend on any infrastructure and can be easily tested.</a:t>
            </a:r>
          </a:p>
        </p:txBody>
      </p:sp>
    </p:spTree>
    <p:extLst>
      <p:ext uri="{BB962C8B-B14F-4D97-AF65-F5344CB8AC3E}">
        <p14:creationId xmlns:p14="http://schemas.microsoft.com/office/powerpoint/2010/main" val="30835442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Generating A Response Using A View Model</a:t>
            </a:r>
          </a:p>
        </p:txBody>
      </p:sp>
      <p:sp>
        <p:nvSpPr>
          <p:cNvPr id="3" name="Content Placeholder 2"/>
          <p:cNvSpPr>
            <a:spLocks noGrp="1"/>
          </p:cNvSpPr>
          <p:nvPr>
            <p:ph idx="1"/>
          </p:nvPr>
        </p:nvSpPr>
        <p:spPr>
          <a:xfrm>
            <a:off x="1135381" y="3699932"/>
            <a:ext cx="4716293" cy="1317838"/>
          </a:xfrm>
        </p:spPr>
        <p:txBody>
          <a:bodyPr>
            <a:normAutofit/>
          </a:bodyPr>
          <a:lstStyle/>
          <a:p>
            <a:pPr algn="just"/>
            <a:r>
              <a:rPr lang="en-US" dirty="0"/>
              <a:t>A </a:t>
            </a:r>
            <a:r>
              <a:rPr lang="en-US" i="1" dirty="0"/>
              <a:t>view model </a:t>
            </a:r>
            <a:r>
              <a:rPr lang="en-US" dirty="0"/>
              <a:t>is a simple object that contains data required by the view to render a UI. </a:t>
            </a:r>
            <a:endParaRPr lang="en-US" dirty="0" smtClean="0"/>
          </a:p>
        </p:txBody>
      </p:sp>
      <p:pic>
        <p:nvPicPr>
          <p:cNvPr id="4" name="Picture 3"/>
          <p:cNvPicPr>
            <a:picLocks noChangeAspect="1"/>
          </p:cNvPicPr>
          <p:nvPr/>
        </p:nvPicPr>
        <p:blipFill rotWithShape="1">
          <a:blip r:embed="rId3"/>
          <a:srcRect l="21309" t="19841" r="28865" b="34350"/>
          <a:stretch/>
        </p:blipFill>
        <p:spPr>
          <a:xfrm>
            <a:off x="5851674" y="2674620"/>
            <a:ext cx="5273008" cy="3268980"/>
          </a:xfrm>
          <a:prstGeom prst="rect">
            <a:avLst/>
          </a:prstGeom>
        </p:spPr>
      </p:pic>
    </p:spTree>
    <p:extLst>
      <p:ext uri="{BB962C8B-B14F-4D97-AF65-F5344CB8AC3E}">
        <p14:creationId xmlns:p14="http://schemas.microsoft.com/office/powerpoint/2010/main" val="37783386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1659</TotalTime>
  <Words>2428</Words>
  <Application>Microsoft Office PowerPoint</Application>
  <PresentationFormat>Widescreen</PresentationFormat>
  <Paragraphs>150</Paragraphs>
  <Slides>26</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Garamond</vt:lpstr>
      <vt:lpstr>Wingdings</vt:lpstr>
      <vt:lpstr>Organic</vt:lpstr>
      <vt:lpstr>ASP.Net Core –Creating web pages with MVC controllers</vt:lpstr>
      <vt:lpstr>MvcMiddleware</vt:lpstr>
      <vt:lpstr>MVC</vt:lpstr>
      <vt:lpstr>MVC</vt:lpstr>
      <vt:lpstr>MVC : Order of events </vt:lpstr>
      <vt:lpstr>Directing a Request To a Controller and Building a Binding Model</vt:lpstr>
      <vt:lpstr>Executing an action using the application model</vt:lpstr>
      <vt:lpstr>Action Method</vt:lpstr>
      <vt:lpstr>Generating A Response Using A View Model</vt:lpstr>
      <vt:lpstr>A COMPLETE MVC REQUEST</vt:lpstr>
      <vt:lpstr>Adding the MvcMiddleware to your application</vt:lpstr>
      <vt:lpstr>PowerPoint Presentation</vt:lpstr>
      <vt:lpstr>In Startup.cs</vt:lpstr>
      <vt:lpstr>PowerPoint Presentation</vt:lpstr>
      <vt:lpstr>What makes a controller a controller?</vt:lpstr>
      <vt:lpstr>PowerPoint Presentation</vt:lpstr>
      <vt:lpstr>PowerPoint Presentation</vt:lpstr>
      <vt:lpstr>MVC controllers and action methods</vt:lpstr>
      <vt:lpstr>Accepting parameters to action methods</vt:lpstr>
      <vt:lpstr>PowerPoint Presentation</vt:lpstr>
      <vt:lpstr>Using ActionResult</vt:lpstr>
      <vt:lpstr>ViewResult and RedirectResult</vt:lpstr>
      <vt:lpstr>NotFoundResult and StatusCodeResult</vt:lpstr>
      <vt:lpstr>Creating ActionResult classes using Helper Method</vt:lpstr>
      <vt:lpstr>Summary </vt:lpstr>
      <vt:lpstr>Summary </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 Getting Started</dc:title>
  <dc:creator>Kamal</dc:creator>
  <cp:lastModifiedBy>Kamal</cp:lastModifiedBy>
  <cp:revision>167</cp:revision>
  <dcterms:created xsi:type="dcterms:W3CDTF">2019-01-13T08:03:18Z</dcterms:created>
  <dcterms:modified xsi:type="dcterms:W3CDTF">2019-03-01T06:55:03Z</dcterms:modified>
</cp:coreProperties>
</file>